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omments/modernComment_107_AE85CE18.xml" ContentType="application/vnd.ms-powerpoint.comments+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changesInfos/changesInfo1.xml" ContentType="application/vnd.ms-powerpoint.changesinfo+xml"/>
  <Override PartName="/customXml/itemProps3.xml" ContentType="application/vnd.openxmlformats-officedocument.customXmlProperties+xml"/>
  <Override PartName="/ppt/revisionInfo.xml" ContentType="application/vnd.ms-powerpoint.revisioninfo+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6" r:id="rId5"/>
    <p:sldId id="257" r:id="rId6"/>
    <p:sldId id="260" r:id="rId7"/>
    <p:sldId id="266" r:id="rId8"/>
    <p:sldId id="272" r:id="rId9"/>
    <p:sldId id="271" r:id="rId10"/>
    <p:sldId id="263" r:id="rId11"/>
    <p:sldId id="265" r:id="rId12"/>
    <p:sldId id="270" r:id="rId13"/>
    <p:sldId id="261" r:id="rId14"/>
    <p:sldId id="268" r:id="rId15"/>
    <p:sldId id="273" r:id="rId16"/>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F76BC9-BABC-EC69-9B62-E879922E6FA6}" name="Léa PROUTEAU" initials="LP" userId="S::lea.prouteau@oncopacacorse.org::180f5f80-a89f-4e4a-88b3-7a53776bdc03" providerId="AD"/>
  <p188:author id="{AACAB9DD-181D-ADFC-B952-9785772548B9}" name="Michèle Pibarot" initials="MP" userId="S::michele.pibarot@oncopacacorse.org::6e6618db-8559-43ba-aa59-005e7a22115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016F"/>
    <a:srgbClr val="01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2C836B-4649-DBC2-26AA-B8AFDCCF8736}" v="64" dt="2025-10-27T10:22:01.6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72" y="35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customXml" Target="../customXml/item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èle Pibarot" userId="S::michele.pibarot@oncopacacorse.org::6e6618db-8559-43ba-aa59-005e7a22115f" providerId="AD" clId="Web-{892C836B-4649-DBC2-26AA-B8AFDCCF8736}"/>
    <pc:docChg chg="modSld">
      <pc:chgData name="Michèle Pibarot" userId="S::michele.pibarot@oncopacacorse.org::6e6618db-8559-43ba-aa59-005e7a22115f" providerId="AD" clId="Web-{892C836B-4649-DBC2-26AA-B8AFDCCF8736}" dt="2025-10-27T10:22:01.188" v="35" actId="20577"/>
      <pc:docMkLst>
        <pc:docMk/>
      </pc:docMkLst>
      <pc:sldChg chg="modSp">
        <pc:chgData name="Michèle Pibarot" userId="S::michele.pibarot@oncopacacorse.org::6e6618db-8559-43ba-aa59-005e7a22115f" providerId="AD" clId="Web-{892C836B-4649-DBC2-26AA-B8AFDCCF8736}" dt="2025-10-27T10:17:57.613" v="9" actId="20577"/>
        <pc:sldMkLst>
          <pc:docMk/>
          <pc:sldMk cId="1669667357" sldId="257"/>
        </pc:sldMkLst>
        <pc:spChg chg="mod">
          <ac:chgData name="Michèle Pibarot" userId="S::michele.pibarot@oncopacacorse.org::6e6618db-8559-43ba-aa59-005e7a22115f" providerId="AD" clId="Web-{892C836B-4649-DBC2-26AA-B8AFDCCF8736}" dt="2025-10-27T10:17:57.613" v="9" actId="20577"/>
          <ac:spMkLst>
            <pc:docMk/>
            <pc:sldMk cId="1669667357" sldId="257"/>
            <ac:spMk id="11" creationId="{AF619316-9A85-ED1F-C934-E9C515BD1C21}"/>
          </ac:spMkLst>
        </pc:spChg>
      </pc:sldChg>
      <pc:sldChg chg="delSp modSp">
        <pc:chgData name="Michèle Pibarot" userId="S::michele.pibarot@oncopacacorse.org::6e6618db-8559-43ba-aa59-005e7a22115f" providerId="AD" clId="Web-{892C836B-4649-DBC2-26AA-B8AFDCCF8736}" dt="2025-10-27T10:20:19.596" v="13" actId="1076"/>
        <pc:sldMkLst>
          <pc:docMk/>
          <pc:sldMk cId="1817255194" sldId="261"/>
        </pc:sldMkLst>
        <pc:picChg chg="del">
          <ac:chgData name="Michèle Pibarot" userId="S::michele.pibarot@oncopacacorse.org::6e6618db-8559-43ba-aa59-005e7a22115f" providerId="AD" clId="Web-{892C836B-4649-DBC2-26AA-B8AFDCCF8736}" dt="2025-10-27T10:20:14.127" v="10"/>
          <ac:picMkLst>
            <pc:docMk/>
            <pc:sldMk cId="1817255194" sldId="261"/>
            <ac:picMk id="4" creationId="{17AE65C2-3DE0-41A4-F7FF-C107D7975C5B}"/>
          </ac:picMkLst>
        </pc:picChg>
        <pc:picChg chg="mod">
          <ac:chgData name="Michèle Pibarot" userId="S::michele.pibarot@oncopacacorse.org::6e6618db-8559-43ba-aa59-005e7a22115f" providerId="AD" clId="Web-{892C836B-4649-DBC2-26AA-B8AFDCCF8736}" dt="2025-10-27T10:20:19.596" v="13" actId="1076"/>
          <ac:picMkLst>
            <pc:docMk/>
            <pc:sldMk cId="1817255194" sldId="261"/>
            <ac:picMk id="6" creationId="{355911D6-E2E1-4D67-93DB-B2FD624553B8}"/>
          </ac:picMkLst>
        </pc:picChg>
      </pc:sldChg>
      <pc:sldChg chg="modSp">
        <pc:chgData name="Michèle Pibarot" userId="S::michele.pibarot@oncopacacorse.org::6e6618db-8559-43ba-aa59-005e7a22115f" providerId="AD" clId="Web-{892C836B-4649-DBC2-26AA-B8AFDCCF8736}" dt="2025-10-27T10:22:01.188" v="35" actId="20577"/>
        <pc:sldMkLst>
          <pc:docMk/>
          <pc:sldMk cId="2892491304" sldId="272"/>
        </pc:sldMkLst>
        <pc:spChg chg="mod">
          <ac:chgData name="Michèle Pibarot" userId="S::michele.pibarot@oncopacacorse.org::6e6618db-8559-43ba-aa59-005e7a22115f" providerId="AD" clId="Web-{892C836B-4649-DBC2-26AA-B8AFDCCF8736}" dt="2025-10-27T10:22:01.188" v="35" actId="20577"/>
          <ac:spMkLst>
            <pc:docMk/>
            <pc:sldMk cId="2892491304" sldId="272"/>
            <ac:spMk id="7" creationId="{38045990-52EF-9742-F7EA-12CED73AEBB7}"/>
          </ac:spMkLst>
        </pc:spChg>
      </pc:sldChg>
    </pc:docChg>
  </pc:docChgLst>
  <pc:docChgLst>
    <pc:chgData name="Michèle Pibarot" userId="S::michele.pibarot@oncopacacorse.org::6e6618db-8559-43ba-aa59-005e7a22115f" providerId="AD" clId="Web-{A9122FD6-AD78-51D2-A775-EE40D0B1A588}"/>
    <pc:docChg chg="addSld delSld modSld">
      <pc:chgData name="Michèle Pibarot" userId="S::michele.pibarot@oncopacacorse.org::6e6618db-8559-43ba-aa59-005e7a22115f" providerId="AD" clId="Web-{A9122FD6-AD78-51D2-A775-EE40D0B1A588}" dt="2025-09-30T13:34:09.786" v="6" actId="1076"/>
      <pc:docMkLst>
        <pc:docMk/>
      </pc:docMkLst>
      <pc:sldChg chg="modSp">
        <pc:chgData name="Michèle Pibarot" userId="S::michele.pibarot@oncopacacorse.org::6e6618db-8559-43ba-aa59-005e7a22115f" providerId="AD" clId="Web-{A9122FD6-AD78-51D2-A775-EE40D0B1A588}" dt="2025-09-30T13:34:09.786" v="6" actId="1076"/>
        <pc:sldMkLst>
          <pc:docMk/>
          <pc:sldMk cId="3536359625" sldId="260"/>
        </pc:sldMkLst>
        <pc:spChg chg="mod">
          <ac:chgData name="Michèle Pibarot" userId="S::michele.pibarot@oncopacacorse.org::6e6618db-8559-43ba-aa59-005e7a22115f" providerId="AD" clId="Web-{A9122FD6-AD78-51D2-A775-EE40D0B1A588}" dt="2025-09-30T13:34:00.535" v="4" actId="1076"/>
          <ac:spMkLst>
            <pc:docMk/>
            <pc:sldMk cId="3536359625" sldId="260"/>
            <ac:spMk id="2" creationId="{1CA21C66-6BBE-8797-6DDB-4C9613286525}"/>
          </ac:spMkLst>
        </pc:spChg>
        <pc:spChg chg="mod">
          <ac:chgData name="Michèle Pibarot" userId="S::michele.pibarot@oncopacacorse.org::6e6618db-8559-43ba-aa59-005e7a22115f" providerId="AD" clId="Web-{A9122FD6-AD78-51D2-A775-EE40D0B1A588}" dt="2025-09-30T13:34:09.786" v="6" actId="1076"/>
          <ac:spMkLst>
            <pc:docMk/>
            <pc:sldMk cId="3536359625" sldId="260"/>
            <ac:spMk id="9" creationId="{4D500933-B502-F2A6-19B4-B763BD70139E}"/>
          </ac:spMkLst>
        </pc:spChg>
        <pc:spChg chg="mod">
          <ac:chgData name="Michèle Pibarot" userId="S::michele.pibarot@oncopacacorse.org::6e6618db-8559-43ba-aa59-005e7a22115f" providerId="AD" clId="Web-{A9122FD6-AD78-51D2-A775-EE40D0B1A588}" dt="2025-09-30T13:34:04.910" v="5" actId="1076"/>
          <ac:spMkLst>
            <pc:docMk/>
            <pc:sldMk cId="3536359625" sldId="260"/>
            <ac:spMk id="11" creationId="{AF619316-9A85-ED1F-C934-E9C515BD1C21}"/>
          </ac:spMkLst>
        </pc:spChg>
      </pc:sldChg>
    </pc:docChg>
  </pc:docChgLst>
  <pc:docChgLst>
    <pc:chgData name="Léa PROUTEAU" userId="180f5f80-a89f-4e4a-88b3-7a53776bdc03" providerId="ADAL" clId="{C2074BE9-7A1F-4BFE-BB5E-7F8C63B9FCFF}"/>
    <pc:docChg chg="undo redo custSel addSld modSld sldOrd modNotesMaster">
      <pc:chgData name="Léa PROUTEAU" userId="180f5f80-a89f-4e4a-88b3-7a53776bdc03" providerId="ADAL" clId="{C2074BE9-7A1F-4BFE-BB5E-7F8C63B9FCFF}" dt="2025-09-29T08:57:34.895" v="5220" actId="1076"/>
      <pc:docMkLst>
        <pc:docMk/>
      </pc:docMkLst>
      <pc:sldChg chg="addSp delSp modSp mod addCm modCm">
        <pc:chgData name="Léa PROUTEAU" userId="180f5f80-a89f-4e4a-88b3-7a53776bdc03" providerId="ADAL" clId="{C2074BE9-7A1F-4BFE-BB5E-7F8C63B9FCFF}" dt="2025-09-29T08:26:45.234" v="5215" actId="1076"/>
        <pc:sldMkLst>
          <pc:docMk/>
          <pc:sldMk cId="3868176254" sldId="265"/>
        </pc:sldMkLst>
        <pc:spChg chg="mod">
          <ac:chgData name="Léa PROUTEAU" userId="180f5f80-a89f-4e4a-88b3-7a53776bdc03" providerId="ADAL" clId="{C2074BE9-7A1F-4BFE-BB5E-7F8C63B9FCFF}" dt="2025-09-29T08:18:56.081" v="5190" actId="20577"/>
          <ac:spMkLst>
            <pc:docMk/>
            <pc:sldMk cId="3868176254" sldId="265"/>
            <ac:spMk id="4" creationId="{972BF4A7-F263-C844-3998-766395F796FC}"/>
          </ac:spMkLst>
        </pc:spChg>
        <pc:picChg chg="add mod">
          <ac:chgData name="Léa PROUTEAU" userId="180f5f80-a89f-4e4a-88b3-7a53776bdc03" providerId="ADAL" clId="{C2074BE9-7A1F-4BFE-BB5E-7F8C63B9FCFF}" dt="2025-09-29T08:18:46.387" v="5177" actId="1076"/>
          <ac:picMkLst>
            <pc:docMk/>
            <pc:sldMk cId="3868176254" sldId="265"/>
            <ac:picMk id="3" creationId="{D910E098-D0BA-2819-3D33-C93284BE137E}"/>
          </ac:picMkLst>
        </pc:picChg>
        <pc:picChg chg="add mod">
          <ac:chgData name="Léa PROUTEAU" userId="180f5f80-a89f-4e4a-88b3-7a53776bdc03" providerId="ADAL" clId="{C2074BE9-7A1F-4BFE-BB5E-7F8C63B9FCFF}" dt="2025-09-29T08:26:45.234" v="5215" actId="1076"/>
          <ac:picMkLst>
            <pc:docMk/>
            <pc:sldMk cId="3868176254" sldId="265"/>
            <ac:picMk id="9" creationId="{DF93ABCC-E769-C1D4-5A98-8421A0249248}"/>
          </ac:picMkLst>
        </pc:picChg>
        <pc:extLst>
          <p:ext xmlns:p="http://schemas.openxmlformats.org/presentationml/2006/main" uri="{D6D511B9-2390-475A-947B-AFAB55BFBCF1}">
            <pc226:cmChg xmlns:pc226="http://schemas.microsoft.com/office/powerpoint/2022/06/main/command" chg="add mod">
              <pc226:chgData name="Léa PROUTEAU" userId="180f5f80-a89f-4e4a-88b3-7a53776bdc03" providerId="ADAL" clId="{C2074BE9-7A1F-4BFE-BB5E-7F8C63B9FCFF}" dt="2025-09-18T08:22:29.668" v="4508"/>
              <pc2:cmMkLst xmlns:pc2="http://schemas.microsoft.com/office/powerpoint/2019/9/main/command">
                <pc:docMk/>
                <pc:sldMk cId="3868176254" sldId="265"/>
                <pc2:cmMk id="{55B46EFF-C047-41B0-A390-C7C7C982DCE6}"/>
              </pc2:cmMkLst>
            </pc226:cmChg>
          </p:ext>
        </pc:extLst>
      </pc:sldChg>
      <pc:sldChg chg="addSp delSp modSp mod addCm modCm modNotesTx">
        <pc:chgData name="Léa PROUTEAU" userId="180f5f80-a89f-4e4a-88b3-7a53776bdc03" providerId="ADAL" clId="{C2074BE9-7A1F-4BFE-BB5E-7F8C63B9FCFF}" dt="2025-09-29T08:57:34.895" v="5220" actId="1076"/>
        <pc:sldMkLst>
          <pc:docMk/>
          <pc:sldMk cId="3968879599" sldId="270"/>
        </pc:sldMkLst>
        <pc:spChg chg="add mod">
          <ac:chgData name="Léa PROUTEAU" userId="180f5f80-a89f-4e4a-88b3-7a53776bdc03" providerId="ADAL" clId="{C2074BE9-7A1F-4BFE-BB5E-7F8C63B9FCFF}" dt="2025-09-29T08:25:12.939" v="5208" actId="20577"/>
          <ac:spMkLst>
            <pc:docMk/>
            <pc:sldMk cId="3968879599" sldId="270"/>
            <ac:spMk id="2" creationId="{0FCA9545-6A93-EC6D-C0E8-12608F6A2A91}"/>
          </ac:spMkLst>
        </pc:spChg>
        <pc:picChg chg="add mod">
          <ac:chgData name="Léa PROUTEAU" userId="180f5f80-a89f-4e4a-88b3-7a53776bdc03" providerId="ADAL" clId="{C2074BE9-7A1F-4BFE-BB5E-7F8C63B9FCFF}" dt="2025-09-29T08:57:34.895" v="5220" actId="1076"/>
          <ac:picMkLst>
            <pc:docMk/>
            <pc:sldMk cId="3968879599" sldId="270"/>
            <ac:picMk id="9" creationId="{17D176F6-A945-04CE-007F-C0EF69FBD467}"/>
          </ac:picMkLst>
        </pc:picChg>
        <pc:extLst>
          <p:ext xmlns:p="http://schemas.openxmlformats.org/presentationml/2006/main" uri="{D6D511B9-2390-475A-947B-AFAB55BFBCF1}">
            <pc226:cmChg xmlns:pc226="http://schemas.microsoft.com/office/powerpoint/2022/06/main/command" chg="add mod">
              <pc226:chgData name="Léa PROUTEAU" userId="180f5f80-a89f-4e4a-88b3-7a53776bdc03" providerId="ADAL" clId="{C2074BE9-7A1F-4BFE-BB5E-7F8C63B9FCFF}" dt="2025-09-29T08:24:55.835" v="5192" actId="2056"/>
              <pc2:cmMkLst xmlns:pc2="http://schemas.microsoft.com/office/powerpoint/2019/9/main/command">
                <pc:docMk/>
                <pc:sldMk cId="3968879599" sldId="270"/>
                <pc2:cmMk id="{850EA469-CC92-403C-B47F-71A6903CD4F2}"/>
              </pc2:cmMkLst>
            </pc226:cmChg>
          </p:ext>
        </pc:extLst>
      </pc:sldChg>
      <pc:sldChg chg="addSp delSp modSp mod modNotesTx">
        <pc:chgData name="Léa PROUTEAU" userId="180f5f80-a89f-4e4a-88b3-7a53776bdc03" providerId="ADAL" clId="{C2074BE9-7A1F-4BFE-BB5E-7F8C63B9FCFF}" dt="2025-09-29T07:52:49.189" v="5173" actId="113"/>
        <pc:sldMkLst>
          <pc:docMk/>
          <pc:sldMk cId="2425603093" sldId="271"/>
        </pc:sldMkLst>
        <pc:spChg chg="add mod">
          <ac:chgData name="Léa PROUTEAU" userId="180f5f80-a89f-4e4a-88b3-7a53776bdc03" providerId="ADAL" clId="{C2074BE9-7A1F-4BFE-BB5E-7F8C63B9FCFF}" dt="2025-09-29T07:52:02.724" v="5032" actId="1076"/>
          <ac:spMkLst>
            <pc:docMk/>
            <pc:sldMk cId="2425603093" sldId="271"/>
            <ac:spMk id="4" creationId="{0F27285D-7234-1426-39FA-C2CE2C01635F}"/>
          </ac:spMkLst>
        </pc:spChg>
        <pc:spChg chg="add mod">
          <ac:chgData name="Léa PROUTEAU" userId="180f5f80-a89f-4e4a-88b3-7a53776bdc03" providerId="ADAL" clId="{C2074BE9-7A1F-4BFE-BB5E-7F8C63B9FCFF}" dt="2025-09-29T07:52:49.189" v="5173" actId="113"/>
          <ac:spMkLst>
            <pc:docMk/>
            <pc:sldMk cId="2425603093" sldId="271"/>
            <ac:spMk id="8" creationId="{778B1876-724A-974B-E390-33B292A0F52A}"/>
          </ac:spMkLst>
        </pc:spChg>
        <pc:picChg chg="add mod ord">
          <ac:chgData name="Léa PROUTEAU" userId="180f5f80-a89f-4e4a-88b3-7a53776bdc03" providerId="ADAL" clId="{C2074BE9-7A1F-4BFE-BB5E-7F8C63B9FCFF}" dt="2025-09-29T07:51:55.201" v="5030" actId="1076"/>
          <ac:picMkLst>
            <pc:docMk/>
            <pc:sldMk cId="2425603093" sldId="271"/>
            <ac:picMk id="19" creationId="{E26CE5EE-3EDC-48FF-5133-FF1D3DB55D2B}"/>
          </ac:picMkLst>
        </pc:picChg>
      </pc:sldChg>
    </pc:docChg>
  </pc:docChgLst>
</pc:chgInfo>
</file>

<file path=ppt/comments/modernComment_107_AE85CE18.xml><?xml version="1.0" encoding="utf-8"?>
<p188:cmLst xmlns:a="http://schemas.openxmlformats.org/drawingml/2006/main" xmlns:r="http://schemas.openxmlformats.org/officeDocument/2006/relationships" xmlns:p188="http://schemas.microsoft.com/office/powerpoint/2018/8/main">
  <p188:cm id="{5612392B-604F-42FC-BD23-6CFCB95864C8}" authorId="{AACAB9DD-181D-ADFC-B952-9785772548B9}" status="resolved" created="2025-08-04T13:25:27.902" complete="100000">
    <pc:sldMkLst xmlns:pc="http://schemas.microsoft.com/office/powerpoint/2013/main/command">
      <pc:docMk/>
      <pc:sldMk cId="2928004632" sldId="263"/>
    </pc:sldMkLst>
    <p188:txBody>
      <a:bodyPr/>
      <a:lstStyle/>
      <a:p>
        <a:r>
          <a:rPr lang="en-US"/>
          <a:t>pas possible 200 connectés, ils ne sont que 79</a:t>
        </a:r>
      </a:p>
    </p188:txBody>
  </p188:cm>
  <p188:cm id="{B5DD2A89-5111-409C-9DFE-3E4BCA65A62A}" authorId="{AACAB9DD-181D-ADFC-B952-9785772548B9}" status="resolved" created="2025-08-04T13:26:36.965" complete="100000">
    <pc:sldMkLst xmlns:pc="http://schemas.microsoft.com/office/powerpoint/2013/main/command">
      <pc:docMk/>
      <pc:sldMk cId="2928004632" sldId="263"/>
    </pc:sldMkLst>
    <p188:replyLst>
      <p188:reply id="{2D3593D9-4799-41AF-9A67-8A748A776F8F}" authorId="{AACAB9DD-181D-ADFC-B952-9785772548B9}" created="2025-08-04T13:27:30.233">
        <p188:txBody>
          <a:bodyPr/>
          <a:lstStyle/>
          <a:p>
            <a:r>
              <a:rPr lang="en-US"/>
              <a:t>ah g vu c après, pour les cas; pour les cas cela va</a:t>
            </a:r>
          </a:p>
        </p188:txBody>
      </p188:reply>
    </p188:replyLst>
    <p188:txBody>
      <a:bodyPr/>
      <a:lstStyle/>
      <a:p>
        <a:r>
          <a:rPr lang="en-US"/>
          <a:t>avoir un panorama des cas et avis par région, je nes ais pas à discuter (car peut plomber certaines régions, ou sinon un top 3 mais on va être en haut et cela va faire un peu too much...</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4C19DD7-7E45-4A04-94DC-61EE0EDCD7A0}" type="datetimeFigureOut">
              <a:rPr lang="fr-FR" smtClean="0"/>
              <a:t>27/10/2025</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AC53C88-0DBA-4E11-806C-DD1202B9E2DD}" type="slidenum">
              <a:rPr lang="fr-FR" smtClean="0"/>
              <a:t>‹N°›</a:t>
            </a:fld>
            <a:endParaRPr lang="fr-FR"/>
          </a:p>
        </p:txBody>
      </p:sp>
    </p:spTree>
    <p:extLst>
      <p:ext uri="{BB962C8B-B14F-4D97-AF65-F5344CB8AC3E}">
        <p14:creationId xmlns:p14="http://schemas.microsoft.com/office/powerpoint/2010/main" val="4066030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1</a:t>
            </a:fld>
            <a:endParaRPr lang="fr-FR"/>
          </a:p>
        </p:txBody>
      </p:sp>
    </p:spTree>
    <p:extLst>
      <p:ext uri="{BB962C8B-B14F-4D97-AF65-F5344CB8AC3E}">
        <p14:creationId xmlns:p14="http://schemas.microsoft.com/office/powerpoint/2010/main" val="1883138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Au fil du temps et avec l’arrivée de nouveaux membres </a:t>
            </a:r>
            <a:r>
              <a:rPr lang="fr-FR" err="1"/>
              <a:t>tjs</a:t>
            </a:r>
            <a:r>
              <a:rPr lang="fr-FR"/>
              <a:t> plus nombreux sur la plateforme, le souhait de créer des « vrais » échanges a été formulé. </a:t>
            </a:r>
          </a:p>
          <a:p>
            <a:endParaRPr lang="fr-FR"/>
          </a:p>
          <a:p>
            <a:r>
              <a:rPr lang="fr-FR"/>
              <a:t>Au moins un expert francophone: présence des Pr Donnez et Dolmans, professeurs belge, </a:t>
            </a:r>
          </a:p>
          <a:p>
            <a:r>
              <a:rPr lang="fr-FR"/>
              <a:t>Cette année nous prévoyons de recevoir le Pr Kenny </a:t>
            </a:r>
            <a:r>
              <a:rPr lang="fr-FR" err="1"/>
              <a:t>wallberg</a:t>
            </a:r>
            <a:r>
              <a:rPr lang="fr-FR"/>
              <a:t> </a:t>
            </a:r>
            <a:r>
              <a:rPr lang="fr-FR" err="1"/>
              <a:t>rodriguez</a:t>
            </a:r>
            <a:r>
              <a:rPr lang="fr-FR"/>
              <a:t>, de </a:t>
            </a:r>
            <a:r>
              <a:rPr lang="fr-FR" err="1"/>
              <a:t>Stockolhm</a:t>
            </a:r>
            <a:r>
              <a:rPr lang="fr-FR"/>
              <a:t> que le Pr Courbiere a invitée à l’occasion de la lecture inaugurale</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10</a:t>
            </a:fld>
            <a:endParaRPr lang="fr-FR"/>
          </a:p>
        </p:txBody>
      </p:sp>
    </p:spTree>
    <p:extLst>
      <p:ext uri="{BB962C8B-B14F-4D97-AF65-F5344CB8AC3E}">
        <p14:creationId xmlns:p14="http://schemas.microsoft.com/office/powerpoint/2010/main" val="97671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Hypothèse d’envoyer les stats annuelles aux DSRC s’ils le souhaitent</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11</a:t>
            </a:fld>
            <a:endParaRPr lang="fr-FR"/>
          </a:p>
        </p:txBody>
      </p:sp>
    </p:spTree>
    <p:extLst>
      <p:ext uri="{BB962C8B-B14F-4D97-AF65-F5344CB8AC3E}">
        <p14:creationId xmlns:p14="http://schemas.microsoft.com/office/powerpoint/2010/main" val="2462624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12</a:t>
            </a:fld>
            <a:endParaRPr lang="fr-FR"/>
          </a:p>
        </p:txBody>
      </p:sp>
    </p:spTree>
    <p:extLst>
      <p:ext uri="{BB962C8B-B14F-4D97-AF65-F5344CB8AC3E}">
        <p14:creationId xmlns:p14="http://schemas.microsoft.com/office/powerpoint/2010/main" val="2958997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Wingdings" panose="05000000000000000000" pitchFamily="2" charset="2"/>
              <a:buChar char="Ø"/>
            </a:pPr>
            <a:r>
              <a:rPr lang="fr-FR"/>
              <a:t>Dire que nous devons avoir un outil qui permette un avis rapide compte tenu de l’urgence bien souvent de démarrer les traitements, la PF devant se faire avant le début de ces derniers</a:t>
            </a:r>
          </a:p>
          <a:p>
            <a:pPr marL="171450" indent="-171450">
              <a:buFont typeface="Wingdings" panose="05000000000000000000" pitchFamily="2" charset="2"/>
              <a:buChar char="Ø"/>
            </a:pPr>
            <a:r>
              <a:rPr lang="fr-FR"/>
              <a:t>. (pas de données nominatives patients mais présence de données indirectes).</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2</a:t>
            </a:fld>
            <a:endParaRPr lang="fr-FR"/>
          </a:p>
        </p:txBody>
      </p:sp>
    </p:spTree>
    <p:extLst>
      <p:ext uri="{BB962C8B-B14F-4D97-AF65-F5344CB8AC3E}">
        <p14:creationId xmlns:p14="http://schemas.microsoft.com/office/powerpoint/2010/main" val="1709394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Dire que compte tenu du fait que la PF cancer est un sujet tellement spécialisé qu’il est pertinent de rassembler les PS de toute la France</a:t>
            </a:r>
          </a:p>
          <a:p>
            <a:r>
              <a:rPr lang="fr-FR"/>
              <a:t>+ Cadrer les échanges de données, permet aux PS de ne pas prendre le risque que les données fuitent (si échange par mail non sécurisé), et surtout proposer un outil qui permette une standardisation de l’échange de données, avec tous les éléments nécessaires à l’échange d’avis -&gt; proposer quelque chose d’exhaustif</a:t>
            </a:r>
          </a:p>
          <a:p>
            <a:endParaRPr lang="fr-FR"/>
          </a:p>
          <a:p>
            <a:pPr marL="171450" indent="-171450">
              <a:buFontTx/>
              <a:buChar char="-"/>
            </a:pPr>
            <a:r>
              <a:rPr lang="fr-FR"/>
              <a:t>Citer rapidement Move In Med</a:t>
            </a:r>
          </a:p>
          <a:p>
            <a:pPr marL="171450" indent="-171450">
              <a:buFontTx/>
              <a:buChar char="-"/>
            </a:pPr>
            <a:r>
              <a:rPr lang="fr-FR"/>
              <a:t>Détailler un peu </a:t>
            </a:r>
            <a:r>
              <a:rPr lang="fr-FR" err="1"/>
              <a:t>pq</a:t>
            </a:r>
            <a:r>
              <a:rPr lang="fr-FR"/>
              <a:t> ce n’est pas une RCP : car il n’y a pas de fiche RCP qui va établir le protocole qui s’ensuivra, + nous n’avons pas de moyen de suivre le cas après la fermeture des avis – ce sont vraiment des échanges autour de cas complexes, cela peut représenter un peu une annuaire de cas complexes</a:t>
            </a:r>
          </a:p>
          <a:p>
            <a:pPr marL="171450" indent="-171450">
              <a:buFontTx/>
              <a:buChar char="-"/>
            </a:pPr>
            <a:endParaRPr lang="fr-FR"/>
          </a:p>
          <a:p>
            <a:pPr marL="171450" indent="-171450">
              <a:buFontTx/>
              <a:buChar char="-"/>
            </a:pPr>
            <a:r>
              <a:rPr lang="fr-FR"/>
              <a:t>Financements : création de la plateforme puis contrat de maintenance annuel</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3</a:t>
            </a:fld>
            <a:endParaRPr lang="fr-FR"/>
          </a:p>
        </p:txBody>
      </p:sp>
    </p:spTree>
    <p:extLst>
      <p:ext uri="{BB962C8B-B14F-4D97-AF65-F5344CB8AC3E}">
        <p14:creationId xmlns:p14="http://schemas.microsoft.com/office/powerpoint/2010/main" val="2108259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solidFill>
                  <a:srgbClr val="000000"/>
                </a:solidFill>
              </a:rPr>
              <a:t>Volonté d’intégrer les DSRC à la procédure d’inscription pour faire connaître la plateforme auprès des équipes mais surtout de les impliquer pour la validation de leurs PS (investigation dont nous n’avons pas la légitimité)</a:t>
            </a:r>
          </a:p>
          <a:p>
            <a:endParaRPr lang="fr-F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4</a:t>
            </a:fld>
            <a:endParaRPr lang="fr-FR"/>
          </a:p>
        </p:txBody>
      </p:sp>
    </p:spTree>
    <p:extLst>
      <p:ext uri="{BB962C8B-B14F-4D97-AF65-F5344CB8AC3E}">
        <p14:creationId xmlns:p14="http://schemas.microsoft.com/office/powerpoint/2010/main" val="119247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AMH : hormone anti </a:t>
            </a:r>
            <a:r>
              <a:rPr lang="fr-FR" err="1"/>
              <a:t>mullerienne</a:t>
            </a:r>
            <a:r>
              <a:rPr lang="fr-FR"/>
              <a:t> qui permet de mesurer la réserve ovarienne </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5</a:t>
            </a:fld>
            <a:endParaRPr lang="fr-FR"/>
          </a:p>
        </p:txBody>
      </p:sp>
    </p:spTree>
    <p:extLst>
      <p:ext uri="{BB962C8B-B14F-4D97-AF65-F5344CB8AC3E}">
        <p14:creationId xmlns:p14="http://schemas.microsoft.com/office/powerpoint/2010/main" val="3117313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6</a:t>
            </a:fld>
            <a:endParaRPr lang="fr-FR"/>
          </a:p>
        </p:txBody>
      </p:sp>
    </p:spTree>
    <p:extLst>
      <p:ext uri="{BB962C8B-B14F-4D97-AF65-F5344CB8AC3E}">
        <p14:creationId xmlns:p14="http://schemas.microsoft.com/office/powerpoint/2010/main" val="365244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Dire que nous observons une augmentation constante qui est due notamment à l’augmentation régulière du nombre de professionnels inscrits sur la plateforme. Augmentation importante entre 2022 et 2023, en raison de la 1ere rencontre nationale, bcp de connexions en décembre 2023</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7</a:t>
            </a:fld>
            <a:endParaRPr lang="fr-FR"/>
          </a:p>
        </p:txBody>
      </p:sp>
    </p:spTree>
    <p:extLst>
      <p:ext uri="{BB962C8B-B14F-4D97-AF65-F5344CB8AC3E}">
        <p14:creationId xmlns:p14="http://schemas.microsoft.com/office/powerpoint/2010/main" val="189372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8</a:t>
            </a:fld>
            <a:endParaRPr lang="fr-FR"/>
          </a:p>
        </p:txBody>
      </p:sp>
    </p:spTree>
    <p:extLst>
      <p:ext uri="{BB962C8B-B14F-4D97-AF65-F5344CB8AC3E}">
        <p14:creationId xmlns:p14="http://schemas.microsoft.com/office/powerpoint/2010/main" val="1298278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Dire peut-être que nous n’avons ici que les propositions et pas de moyen de suivre ce qui est effectivement appliqué? &gt; à développer? </a:t>
            </a:r>
          </a:p>
          <a:p>
            <a:r>
              <a:rPr lang="fr-FR"/>
              <a:t>Dire environ 3 avis par cas, parfois émanant d’une équipe et pas d’un seul praticien </a:t>
            </a:r>
          </a:p>
        </p:txBody>
      </p:sp>
      <p:sp>
        <p:nvSpPr>
          <p:cNvPr id="4" name="Espace réservé du numéro de diapositive 3"/>
          <p:cNvSpPr>
            <a:spLocks noGrp="1"/>
          </p:cNvSpPr>
          <p:nvPr>
            <p:ph type="sldNum" sz="quarter" idx="5"/>
          </p:nvPr>
        </p:nvSpPr>
        <p:spPr/>
        <p:txBody>
          <a:bodyPr/>
          <a:lstStyle/>
          <a:p>
            <a:fld id="{8AC53C88-0DBA-4E11-806C-DD1202B9E2DD}" type="slidenum">
              <a:rPr lang="fr-FR" smtClean="0"/>
              <a:t>9</a:t>
            </a:fld>
            <a:endParaRPr lang="fr-FR"/>
          </a:p>
        </p:txBody>
      </p:sp>
    </p:spTree>
    <p:extLst>
      <p:ext uri="{BB962C8B-B14F-4D97-AF65-F5344CB8AC3E}">
        <p14:creationId xmlns:p14="http://schemas.microsoft.com/office/powerpoint/2010/main" val="23783781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838199" y="2842868"/>
            <a:ext cx="10515599" cy="1497778"/>
          </a:xfrm>
        </p:spPr>
        <p:txBody>
          <a:bodyPr anchor="ctr">
            <a:normAutofit/>
          </a:bodyPr>
          <a:lstStyle>
            <a:lvl1pPr algn="ctr">
              <a:defRPr sz="4000"/>
            </a:lvl1pPr>
          </a:lstStyle>
          <a:p>
            <a:r>
              <a:rPr lang="fr-FR"/>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838200" y="4498629"/>
            <a:ext cx="10515600" cy="123700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838200" y="5992794"/>
            <a:ext cx="2743200" cy="365125"/>
          </a:xfrm>
        </p:spPr>
        <p:txBody>
          <a:bodyPr/>
          <a:lstStyle/>
          <a:p>
            <a:fld id="{3C24A905-F4B1-3D4D-9EF8-1F64B12C5BF2}"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4038600" y="5992794"/>
            <a:ext cx="4114800" cy="365125"/>
          </a:xfrm>
        </p:spPr>
        <p:txBody>
          <a:bodyPr/>
          <a:lstStyle/>
          <a:p>
            <a:endParaRPr lang="fr-F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8610600" y="5992794"/>
            <a:ext cx="2743200" cy="365125"/>
          </a:xfrm>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295393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6900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420576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89543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98349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60045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729436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71154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483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388514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fld id="{3C24A905-F4B1-3D4D-9EF8-1F64B12C5BF2}"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8960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838200" y="848299"/>
            <a:ext cx="10515600" cy="1068636"/>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838200" y="2192357"/>
            <a:ext cx="10515600" cy="3613532"/>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838200" y="599440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Arial" panose="020B0604020202020204" pitchFamily="34" charset="0"/>
                <a:cs typeface="Arial" panose="020B0604020202020204" pitchFamily="34" charset="0"/>
              </a:defRPr>
            </a:lvl1pPr>
          </a:lstStyle>
          <a:p>
            <a:fld id="{3C24A905-F4B1-3D4D-9EF8-1F64B12C5BF2}" type="datetimeFigureOut">
              <a:rPr lang="fr-FR" smtClean="0"/>
              <a:pPr/>
              <a:t>27/10/2025</a:t>
            </a:fld>
            <a:endParaRPr lang="fr-F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4038600" y="599440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8610600" y="599440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Arial" panose="020B0604020202020204" pitchFamily="34" charset="0"/>
                <a:cs typeface="Arial" panose="020B0604020202020204" pitchFamily="34" charset="0"/>
              </a:defRPr>
            </a:lvl1pPr>
          </a:lstStyle>
          <a:p>
            <a:fld id="{E70795E2-B852-7047-962B-4AF0265712FE}" type="slidenum">
              <a:rPr lang="fr-FR" smtClean="0"/>
              <a:pPr/>
              <a:t>‹N°›</a:t>
            </a:fld>
            <a:endParaRPr lang="fr-FR"/>
          </a:p>
        </p:txBody>
      </p:sp>
    </p:spTree>
    <p:extLst>
      <p:ext uri="{BB962C8B-B14F-4D97-AF65-F5344CB8AC3E}">
        <p14:creationId xmlns:p14="http://schemas.microsoft.com/office/powerpoint/2010/main" val="1966813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microsoft.com/office/2018/10/relationships/comments" Target="../comments/modernComment_107_AE85CE18.xml"/><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p:txBody>
          <a:bodyPr>
            <a:normAutofit/>
          </a:bodyPr>
          <a:lstStyle/>
          <a:p>
            <a:r>
              <a:rPr lang="fr-FR" sz="3000" b="1" i="0">
                <a:solidFill>
                  <a:srgbClr val="000000"/>
                </a:solidFill>
                <a:effectLst/>
                <a:latin typeface="Aptos" panose="020B0004020202020204" pitchFamily="34" charset="0"/>
              </a:rPr>
              <a:t>e-Meeting interrégional pour la concertation sur les cas complexes de Cancer &amp; Fertilité : </a:t>
            </a:r>
            <a:br>
              <a:rPr lang="fr-FR" sz="3000" b="1" i="0">
                <a:solidFill>
                  <a:srgbClr val="000000"/>
                </a:solidFill>
                <a:effectLst/>
                <a:latin typeface="Aptos" panose="020B0004020202020204" pitchFamily="34" charset="0"/>
              </a:rPr>
            </a:br>
            <a:r>
              <a:rPr lang="fr-FR" sz="3000" b="1" i="0">
                <a:solidFill>
                  <a:srgbClr val="000000"/>
                </a:solidFill>
                <a:effectLst/>
                <a:latin typeface="Aptos" panose="020B0004020202020204" pitchFamily="34" charset="0"/>
              </a:rPr>
              <a:t>une initiative collaborative OncoPaca-Corse</a:t>
            </a:r>
            <a:endParaRPr lang="fr-FR" sz="3000"/>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p:txBody>
          <a:bodyPr/>
          <a:lstStyle/>
          <a:p>
            <a:endParaRPr lang="fr-FR"/>
          </a:p>
        </p:txBody>
      </p:sp>
      <p:pic>
        <p:nvPicPr>
          <p:cNvPr id="4" name="Espace réservé du contenu 4" descr="Une image contenant Police, Graphique, texte, logo&#10;&#10;Description générée automatiquement">
            <a:extLst>
              <a:ext uri="{FF2B5EF4-FFF2-40B4-BE49-F238E27FC236}">
                <a16:creationId xmlns:a16="http://schemas.microsoft.com/office/drawing/2014/main" id="{66384A6F-C687-2746-7C16-DD1AC44479F8}"/>
              </a:ext>
            </a:extLst>
          </p:cNvPr>
          <p:cNvPicPr>
            <a:picLocks noChangeAspect="1"/>
          </p:cNvPicPr>
          <p:nvPr/>
        </p:nvPicPr>
        <p:blipFill>
          <a:blip r:embed="rId3"/>
          <a:stretch>
            <a:fillRect/>
          </a:stretch>
        </p:blipFill>
        <p:spPr>
          <a:xfrm>
            <a:off x="4221193" y="4458536"/>
            <a:ext cx="3171765" cy="1037744"/>
          </a:xfrm>
          <a:prstGeom prst="rect">
            <a:avLst/>
          </a:prstGeom>
        </p:spPr>
      </p:pic>
      <p:pic>
        <p:nvPicPr>
          <p:cNvPr id="5" name="Image 4" descr="Une image contenant Police, texte, Graphique, capture d’écran&#10;&#10;Description générée automatiquement">
            <a:extLst>
              <a:ext uri="{FF2B5EF4-FFF2-40B4-BE49-F238E27FC236}">
                <a16:creationId xmlns:a16="http://schemas.microsoft.com/office/drawing/2014/main" id="{C7510834-32B8-A17F-2D5B-34234CE883F9}"/>
              </a:ext>
            </a:extLst>
          </p:cNvPr>
          <p:cNvPicPr>
            <a:picLocks noChangeAspect="1"/>
          </p:cNvPicPr>
          <p:nvPr/>
        </p:nvPicPr>
        <p:blipFill>
          <a:blip r:embed="rId4"/>
          <a:stretch>
            <a:fillRect/>
          </a:stretch>
        </p:blipFill>
        <p:spPr>
          <a:xfrm>
            <a:off x="312972" y="4738778"/>
            <a:ext cx="1975443" cy="1311804"/>
          </a:xfrm>
          <a:prstGeom prst="rect">
            <a:avLst/>
          </a:prstGeom>
        </p:spPr>
      </p:pic>
    </p:spTree>
    <p:extLst>
      <p:ext uri="{BB962C8B-B14F-4D97-AF65-F5344CB8AC3E}">
        <p14:creationId xmlns:p14="http://schemas.microsoft.com/office/powerpoint/2010/main" val="227749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387220" y="848298"/>
            <a:ext cx="5703137" cy="1029759"/>
          </a:xfrm>
        </p:spPr>
        <p:txBody>
          <a:bodyPr>
            <a:normAutofit fontScale="90000"/>
          </a:bodyPr>
          <a:lstStyle/>
          <a:p>
            <a:r>
              <a:rPr lang="fr-FR">
                <a:latin typeface="Arial"/>
                <a:cs typeface="Arial"/>
              </a:rPr>
              <a:t>D'autres modalités d'échanges pluriprofessionnels sont venues compléter depuis la plateforme</a:t>
            </a:r>
            <a:endParaRPr lang="fr-FR"/>
          </a:p>
        </p:txBody>
      </p:sp>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3"/>
          <a:stretch>
            <a:fillRect/>
          </a:stretch>
        </p:blipFill>
        <p:spPr>
          <a:xfrm>
            <a:off x="7300398" y="875802"/>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4"/>
          <a:stretch>
            <a:fillRect/>
          </a:stretch>
        </p:blipFill>
        <p:spPr>
          <a:xfrm>
            <a:off x="5709356" y="845912"/>
            <a:ext cx="1405679" cy="933449"/>
          </a:xfrm>
          <a:prstGeom prst="rect">
            <a:avLst/>
          </a:prstGeom>
        </p:spPr>
      </p:pic>
      <p:sp>
        <p:nvSpPr>
          <p:cNvPr id="11" name="ZoneTexte 10">
            <a:extLst>
              <a:ext uri="{FF2B5EF4-FFF2-40B4-BE49-F238E27FC236}">
                <a16:creationId xmlns:a16="http://schemas.microsoft.com/office/drawing/2014/main" id="{AF619316-9A85-ED1F-C934-E9C515BD1C21}"/>
              </a:ext>
            </a:extLst>
          </p:cNvPr>
          <p:cNvSpPr txBox="1"/>
          <p:nvPr/>
        </p:nvSpPr>
        <p:spPr>
          <a:xfrm>
            <a:off x="505754" y="2141764"/>
            <a:ext cx="6406324" cy="4154984"/>
          </a:xfrm>
          <a:prstGeom prst="rect">
            <a:avLst/>
          </a:prstGeom>
          <a:noFill/>
        </p:spPr>
        <p:txBody>
          <a:bodyPr wrap="square" lIns="91440" tIns="45720" rIns="91440" bIns="45720" anchor="t">
            <a:spAutoFit/>
          </a:bodyPr>
          <a:lstStyle/>
          <a:p>
            <a:r>
              <a:rPr lang="fr-FR" sz="2000"/>
              <a:t>Echanges présentiels ou </a:t>
            </a:r>
            <a:r>
              <a:rPr lang="fr-FR" sz="2000" err="1"/>
              <a:t>visio</a:t>
            </a:r>
            <a:r>
              <a:rPr lang="fr-FR" sz="2000"/>
              <a:t> :</a:t>
            </a:r>
            <a:endParaRPr lang="en-US" sz="2000"/>
          </a:p>
          <a:p>
            <a:r>
              <a:rPr lang="fr-FR" sz="1200"/>
              <a:t> </a:t>
            </a:r>
          </a:p>
          <a:p>
            <a:pPr marL="285750" indent="-285750">
              <a:buFont typeface="Courier New" panose="02070309020205020404" pitchFamily="49" charset="0"/>
              <a:buChar char="o"/>
            </a:pPr>
            <a:r>
              <a:rPr lang="fr-FR" sz="2000" b="1"/>
              <a:t>En 2023</a:t>
            </a:r>
            <a:r>
              <a:rPr lang="fr-FR" sz="2000"/>
              <a:t>, une 1ère journée nationale organisée par le DSRC a réuni à Marseille </a:t>
            </a:r>
            <a:r>
              <a:rPr lang="fr-FR" sz="2000" b="1"/>
              <a:t>80 experts francophones</a:t>
            </a:r>
            <a:r>
              <a:rPr lang="fr-FR" sz="2000"/>
              <a:t> pour échanger sur l’actualité scientifique et discuter de cas cliniques, en présence de </a:t>
            </a:r>
            <a:r>
              <a:rPr lang="fr-FR" sz="2000" err="1"/>
              <a:t>l’INCa</a:t>
            </a:r>
            <a:r>
              <a:rPr lang="fr-FR" sz="2000"/>
              <a:t> et de l’ABM.</a:t>
            </a:r>
            <a:r>
              <a:rPr lang="fr-FR" sz="2000">
                <a:solidFill>
                  <a:srgbClr val="FF0000"/>
                </a:solidFill>
              </a:rPr>
              <a:t> </a:t>
            </a:r>
          </a:p>
          <a:p>
            <a:pPr marL="742950" lvl="1" indent="-285750">
              <a:buFont typeface="Courier New" panose="02070309020205020404" pitchFamily="49" charset="0"/>
              <a:buChar char="o"/>
            </a:pPr>
            <a:r>
              <a:rPr lang="fr-FR" sz="2000"/>
              <a:t>format plébiscité par les experts, désormais proposé de façon bisannuelle</a:t>
            </a:r>
            <a:endParaRPr lang="fr-FR" sz="3600"/>
          </a:p>
          <a:p>
            <a:pPr marL="742950" lvl="1" indent="-285750">
              <a:buFont typeface="Courier New" panose="02070309020205020404" pitchFamily="49" charset="0"/>
              <a:buChar char="o"/>
            </a:pPr>
            <a:endParaRPr lang="fr-FR" sz="1200"/>
          </a:p>
          <a:p>
            <a:pPr marL="285750" indent="-285750">
              <a:buFont typeface="Courier New" panose="02070309020205020404" pitchFamily="49" charset="0"/>
              <a:buChar char="o"/>
            </a:pPr>
            <a:r>
              <a:rPr lang="fr-FR" sz="2000"/>
              <a:t>Depuis 2024, organisation de </a:t>
            </a:r>
            <a:r>
              <a:rPr lang="fr-FR" sz="2000" b="1" err="1"/>
              <a:t>webséances</a:t>
            </a:r>
            <a:r>
              <a:rPr lang="fr-FR" sz="2000" b="1"/>
              <a:t> de cas cliniques, trimestrielles</a:t>
            </a:r>
            <a:r>
              <a:rPr lang="fr-FR" sz="2000"/>
              <a:t> : 30 à 80 connexions par séance, réunissant souvent plusieurs membres d’une même équipe, dont des juniors (aspect pédagogique)</a:t>
            </a:r>
            <a:br>
              <a:rPr lang="fr-FR" sz="2000"/>
            </a:br>
            <a:endParaRPr lang="fr-FR" sz="2000"/>
          </a:p>
        </p:txBody>
      </p:sp>
      <p:pic>
        <p:nvPicPr>
          <p:cNvPr id="6" name="Image 5">
            <a:extLst>
              <a:ext uri="{FF2B5EF4-FFF2-40B4-BE49-F238E27FC236}">
                <a16:creationId xmlns:a16="http://schemas.microsoft.com/office/drawing/2014/main" id="{355911D6-E2E1-4D67-93DB-B2FD624553B8}"/>
              </a:ext>
            </a:extLst>
          </p:cNvPr>
          <p:cNvPicPr>
            <a:picLocks noChangeAspect="1"/>
          </p:cNvPicPr>
          <p:nvPr/>
        </p:nvPicPr>
        <p:blipFill>
          <a:blip r:embed="rId5"/>
          <a:srcRect r="-4663" b="752"/>
          <a:stretch>
            <a:fillRect/>
          </a:stretch>
        </p:blipFill>
        <p:spPr>
          <a:xfrm>
            <a:off x="7645909" y="3567470"/>
            <a:ext cx="3489026" cy="2410550"/>
          </a:xfrm>
          <a:prstGeom prst="rect">
            <a:avLst/>
          </a:prstGeom>
        </p:spPr>
      </p:pic>
    </p:spTree>
    <p:extLst>
      <p:ext uri="{BB962C8B-B14F-4D97-AF65-F5344CB8AC3E}">
        <p14:creationId xmlns:p14="http://schemas.microsoft.com/office/powerpoint/2010/main" val="181725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404174" y="615381"/>
            <a:ext cx="10515600" cy="1068636"/>
          </a:xfrm>
        </p:spPr>
        <p:txBody>
          <a:bodyPr/>
          <a:lstStyle/>
          <a:p>
            <a:r>
              <a:rPr lang="fr-FR">
                <a:latin typeface="Arial"/>
                <a:cs typeface="Arial"/>
              </a:rPr>
              <a:t>Conclusion &amp; perspectives</a:t>
            </a:r>
            <a:endParaRPr lang="fr-FR" b="0">
              <a:solidFill>
                <a:srgbClr val="000000"/>
              </a:solidFill>
              <a:latin typeface="Arial"/>
              <a:cs typeface="Arial"/>
            </a:endParaRPr>
          </a:p>
          <a:p>
            <a:endParaRPr lang="fr-FR"/>
          </a:p>
        </p:txBody>
      </p:sp>
      <p:pic>
        <p:nvPicPr>
          <p:cNvPr id="8" name="Image 7">
            <a:extLst>
              <a:ext uri="{FF2B5EF4-FFF2-40B4-BE49-F238E27FC236}">
                <a16:creationId xmlns:a16="http://schemas.microsoft.com/office/drawing/2014/main" id="{F3ED9FA9-5C5B-EFE2-A88F-6E8D2007D41B}"/>
              </a:ext>
            </a:extLst>
          </p:cNvPr>
          <p:cNvPicPr>
            <a:picLocks noChangeAspect="1"/>
          </p:cNvPicPr>
          <p:nvPr/>
        </p:nvPicPr>
        <p:blipFill>
          <a:blip r:embed="rId3"/>
          <a:stretch>
            <a:fillRect/>
          </a:stretch>
        </p:blipFill>
        <p:spPr>
          <a:xfrm>
            <a:off x="7226983" y="929011"/>
            <a:ext cx="4678115" cy="4999977"/>
          </a:xfrm>
          <a:prstGeom prst="rect">
            <a:avLst/>
          </a:prstGeom>
        </p:spPr>
      </p:pic>
      <p:sp>
        <p:nvSpPr>
          <p:cNvPr id="3" name="TextBox 2">
            <a:extLst>
              <a:ext uri="{FF2B5EF4-FFF2-40B4-BE49-F238E27FC236}">
                <a16:creationId xmlns:a16="http://schemas.microsoft.com/office/drawing/2014/main" id="{400C554C-EC47-BBBD-AA0A-B934092EC744}"/>
              </a:ext>
            </a:extLst>
          </p:cNvPr>
          <p:cNvSpPr txBox="1"/>
          <p:nvPr/>
        </p:nvSpPr>
        <p:spPr>
          <a:xfrm>
            <a:off x="404174" y="1429928"/>
            <a:ext cx="6733879" cy="44781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alibri"/>
              <a:buChar char="-"/>
            </a:pPr>
            <a:r>
              <a:rPr lang="fr-FR" sz="1900" b="1" dirty="0"/>
              <a:t>Un outil numérique utile </a:t>
            </a:r>
          </a:p>
          <a:p>
            <a:r>
              <a:rPr lang="fr-FR" sz="1900" dirty="0"/>
              <a:t>Fonctionnement du "bouche à oreille" : demandes d'adhésion des praticiens "junior" à leur arrivée en centre autorisé</a:t>
            </a:r>
          </a:p>
          <a:p>
            <a:endParaRPr lang="en-US" sz="1900"/>
          </a:p>
          <a:p>
            <a:pPr marL="285750" indent="-285750">
              <a:buFont typeface="Calibri"/>
              <a:buChar char="-"/>
            </a:pPr>
            <a:r>
              <a:rPr lang="fr-FR" sz="1900" b="1" dirty="0"/>
              <a:t>Des échanges directs plébiscités</a:t>
            </a:r>
            <a:r>
              <a:rPr lang="fr-FR" sz="1900" dirty="0"/>
              <a:t> : valeur pédagogique, prise de parole de chaque centre pour partager pratiques et expériences, abord de la recherche clinique et fondamentale, et des nouvelles perspectives thérapeutiques, …</a:t>
            </a:r>
            <a:endParaRPr lang="en-US" sz="1900" dirty="0"/>
          </a:p>
          <a:p>
            <a:endParaRPr lang="fr-FR" sz="1900"/>
          </a:p>
          <a:p>
            <a:r>
              <a:rPr lang="fr-FR" sz="1900" dirty="0"/>
              <a:t>Autres retours des praticiens : &gt; des patients qui adhèrent au dispositif</a:t>
            </a:r>
          </a:p>
          <a:p>
            <a:endParaRPr lang="fr-FR" sz="1900"/>
          </a:p>
          <a:p>
            <a:endParaRPr lang="fr-FR" sz="1900">
              <a:cs typeface="Segoe UI"/>
            </a:endParaRPr>
          </a:p>
          <a:p>
            <a:endParaRPr lang="fr-FR" sz="1900">
              <a:cs typeface="Segoe UI"/>
            </a:endParaRPr>
          </a:p>
        </p:txBody>
      </p:sp>
      <p:pic>
        <p:nvPicPr>
          <p:cNvPr id="4" name="Image 3">
            <a:extLst>
              <a:ext uri="{FF2B5EF4-FFF2-40B4-BE49-F238E27FC236}">
                <a16:creationId xmlns:a16="http://schemas.microsoft.com/office/drawing/2014/main" id="{43919C60-C059-5505-7FF8-D72403475AB5}"/>
              </a:ext>
            </a:extLst>
          </p:cNvPr>
          <p:cNvPicPr>
            <a:picLocks noChangeAspect="1"/>
          </p:cNvPicPr>
          <p:nvPr/>
        </p:nvPicPr>
        <p:blipFill>
          <a:blip r:embed="rId4"/>
          <a:stretch>
            <a:fillRect/>
          </a:stretch>
        </p:blipFill>
        <p:spPr>
          <a:xfrm>
            <a:off x="10033050" y="4975842"/>
            <a:ext cx="1773447" cy="1102133"/>
          </a:xfrm>
          <a:prstGeom prst="rect">
            <a:avLst/>
          </a:prstGeom>
        </p:spPr>
      </p:pic>
      <p:sp>
        <p:nvSpPr>
          <p:cNvPr id="6" name="ZoneTexte 5">
            <a:extLst>
              <a:ext uri="{FF2B5EF4-FFF2-40B4-BE49-F238E27FC236}">
                <a16:creationId xmlns:a16="http://schemas.microsoft.com/office/drawing/2014/main" id="{674B86A2-99AB-4BFE-A8ED-80ED774C4B61}"/>
              </a:ext>
            </a:extLst>
          </p:cNvPr>
          <p:cNvSpPr txBox="1"/>
          <p:nvPr/>
        </p:nvSpPr>
        <p:spPr>
          <a:xfrm>
            <a:off x="3771113" y="5065243"/>
            <a:ext cx="3014134" cy="923330"/>
          </a:xfrm>
          <a:prstGeom prst="rect">
            <a:avLst/>
          </a:prstGeom>
          <a:noFill/>
        </p:spPr>
        <p:txBody>
          <a:bodyPr wrap="square" rtlCol="0">
            <a:spAutoFit/>
          </a:bodyPr>
          <a:lstStyle/>
          <a:p>
            <a:pPr marL="285750" indent="-285750">
              <a:buFont typeface="Wingdings" panose="05000000000000000000" pitchFamily="2" charset="2"/>
              <a:buChar char="Ø"/>
            </a:pPr>
            <a:r>
              <a:rPr lang="fr-FR" b="1"/>
              <a:t>12 décembre 2025 </a:t>
            </a:r>
          </a:p>
          <a:p>
            <a:r>
              <a:rPr lang="fr-FR" b="1"/>
              <a:t>       2</a:t>
            </a:r>
            <a:r>
              <a:rPr lang="fr-FR" b="1" baseline="30000"/>
              <a:t>ème</a:t>
            </a:r>
            <a:r>
              <a:rPr lang="fr-FR" b="1"/>
              <a:t> rencontre</a:t>
            </a:r>
          </a:p>
          <a:p>
            <a:r>
              <a:rPr lang="fr-FR" b="1"/>
              <a:t>       nationale à Marseille</a:t>
            </a:r>
          </a:p>
        </p:txBody>
      </p:sp>
    </p:spTree>
    <p:extLst>
      <p:ext uri="{BB962C8B-B14F-4D97-AF65-F5344CB8AC3E}">
        <p14:creationId xmlns:p14="http://schemas.microsoft.com/office/powerpoint/2010/main" val="407858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p:txBody>
          <a:bodyPr>
            <a:normAutofit/>
          </a:bodyPr>
          <a:lstStyle/>
          <a:p>
            <a:r>
              <a:rPr lang="fr-FR" sz="3000" b="1" i="0">
                <a:solidFill>
                  <a:srgbClr val="000000"/>
                </a:solidFill>
                <a:effectLst/>
                <a:latin typeface="Aptos" panose="020B0004020202020204" pitchFamily="34" charset="0"/>
              </a:rPr>
              <a:t>Merci pour votre écoute !</a:t>
            </a:r>
            <a:br>
              <a:rPr lang="fr-FR" sz="3000" b="1" i="0">
                <a:solidFill>
                  <a:srgbClr val="000000"/>
                </a:solidFill>
                <a:effectLst/>
                <a:latin typeface="Aptos" panose="020B0004020202020204" pitchFamily="34" charset="0"/>
              </a:rPr>
            </a:br>
            <a:r>
              <a:rPr lang="fr-FR" sz="3000" b="1" i="0">
                <a:solidFill>
                  <a:srgbClr val="000000"/>
                </a:solidFill>
                <a:effectLst/>
                <a:latin typeface="Aptos" panose="020B0004020202020204" pitchFamily="34" charset="0"/>
              </a:rPr>
              <a:t>Contact : coordination.ercp.oncofertilité@outlook.fr</a:t>
            </a:r>
            <a:endParaRPr lang="fr-FR" sz="3000"/>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a:xfrm>
            <a:off x="762000" y="4160502"/>
            <a:ext cx="10515600" cy="1237007"/>
          </a:xfrm>
        </p:spPr>
        <p:txBody>
          <a:bodyPr/>
          <a:lstStyle/>
          <a:p>
            <a:r>
              <a:rPr lang="fr-FR"/>
              <a:t>Léa Prouteau – chargée d’appui à la coordination</a:t>
            </a:r>
          </a:p>
          <a:p>
            <a:r>
              <a:rPr lang="fr-FR"/>
              <a:t>DSRC OncoPaca-Corse</a:t>
            </a:r>
          </a:p>
        </p:txBody>
      </p:sp>
      <p:pic>
        <p:nvPicPr>
          <p:cNvPr id="4" name="Espace réservé du contenu 4" descr="Une image contenant Police, Graphique, texte, logo&#10;&#10;Description générée automatiquement">
            <a:extLst>
              <a:ext uri="{FF2B5EF4-FFF2-40B4-BE49-F238E27FC236}">
                <a16:creationId xmlns:a16="http://schemas.microsoft.com/office/drawing/2014/main" id="{66384A6F-C687-2746-7C16-DD1AC44479F8}"/>
              </a:ext>
            </a:extLst>
          </p:cNvPr>
          <p:cNvPicPr>
            <a:picLocks noChangeAspect="1"/>
          </p:cNvPicPr>
          <p:nvPr/>
        </p:nvPicPr>
        <p:blipFill>
          <a:blip r:embed="rId3"/>
          <a:stretch>
            <a:fillRect/>
          </a:stretch>
        </p:blipFill>
        <p:spPr>
          <a:xfrm>
            <a:off x="4433917" y="5205174"/>
            <a:ext cx="3171765" cy="1037744"/>
          </a:xfrm>
          <a:prstGeom prst="rect">
            <a:avLst/>
          </a:prstGeom>
        </p:spPr>
      </p:pic>
      <p:pic>
        <p:nvPicPr>
          <p:cNvPr id="5" name="Image 4" descr="Une image contenant Police, texte, Graphique, capture d’écran&#10;&#10;Description générée automatiquement">
            <a:extLst>
              <a:ext uri="{FF2B5EF4-FFF2-40B4-BE49-F238E27FC236}">
                <a16:creationId xmlns:a16="http://schemas.microsoft.com/office/drawing/2014/main" id="{C7510834-32B8-A17F-2D5B-34234CE883F9}"/>
              </a:ext>
            </a:extLst>
          </p:cNvPr>
          <p:cNvPicPr>
            <a:picLocks noChangeAspect="1"/>
          </p:cNvPicPr>
          <p:nvPr/>
        </p:nvPicPr>
        <p:blipFill>
          <a:blip r:embed="rId4"/>
          <a:stretch>
            <a:fillRect/>
          </a:stretch>
        </p:blipFill>
        <p:spPr>
          <a:xfrm>
            <a:off x="312972" y="4738778"/>
            <a:ext cx="1975443" cy="1311804"/>
          </a:xfrm>
          <a:prstGeom prst="rect">
            <a:avLst/>
          </a:prstGeom>
        </p:spPr>
      </p:pic>
    </p:spTree>
    <p:extLst>
      <p:ext uri="{BB962C8B-B14F-4D97-AF65-F5344CB8AC3E}">
        <p14:creationId xmlns:p14="http://schemas.microsoft.com/office/powerpoint/2010/main" val="1873190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473253" y="663633"/>
            <a:ext cx="10515600" cy="1068636"/>
          </a:xfrm>
        </p:spPr>
        <p:txBody>
          <a:bodyPr/>
          <a:lstStyle/>
          <a:p>
            <a:r>
              <a:rPr lang="fr-FR">
                <a:latin typeface="Arial"/>
                <a:cs typeface="Arial"/>
              </a:rPr>
              <a:t>Contexte    </a:t>
            </a:r>
            <a:br>
              <a:rPr lang="fr-FR">
                <a:latin typeface="Arial"/>
                <a:cs typeface="Arial"/>
              </a:rPr>
            </a:br>
            <a:endParaRPr lang="fr-FR" sz="1600">
              <a:highlight>
                <a:srgbClr val="FFFF00"/>
              </a:highlight>
              <a:latin typeface="Arial"/>
              <a:cs typeface="Arial"/>
            </a:endParaRPr>
          </a:p>
        </p:txBody>
      </p:sp>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3"/>
          <a:stretch>
            <a:fillRect/>
          </a:stretch>
        </p:blipFill>
        <p:spPr>
          <a:xfrm>
            <a:off x="9415337" y="1007986"/>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4"/>
          <a:stretch>
            <a:fillRect/>
          </a:stretch>
        </p:blipFill>
        <p:spPr>
          <a:xfrm>
            <a:off x="7933152" y="915892"/>
            <a:ext cx="1405679" cy="933449"/>
          </a:xfrm>
          <a:prstGeom prst="rect">
            <a:avLst/>
          </a:prstGeom>
        </p:spPr>
      </p:pic>
      <p:sp>
        <p:nvSpPr>
          <p:cNvPr id="11" name="ZoneTexte 10">
            <a:extLst>
              <a:ext uri="{FF2B5EF4-FFF2-40B4-BE49-F238E27FC236}">
                <a16:creationId xmlns:a16="http://schemas.microsoft.com/office/drawing/2014/main" id="{AF619316-9A85-ED1F-C934-E9C515BD1C21}"/>
              </a:ext>
            </a:extLst>
          </p:cNvPr>
          <p:cNvSpPr txBox="1"/>
          <p:nvPr/>
        </p:nvSpPr>
        <p:spPr>
          <a:xfrm>
            <a:off x="600949" y="1946224"/>
            <a:ext cx="10990102" cy="4247317"/>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fr-FR" b="1" dirty="0"/>
              <a:t>Défi médical et organisationnel </a:t>
            </a:r>
            <a:r>
              <a:rPr lang="fr-FR" dirty="0"/>
              <a:t>pour les cas les plus complexes, pouvant nécessiter des partages d'expérience entre experts. </a:t>
            </a:r>
            <a:endParaRPr lang="en-US" dirty="0"/>
          </a:p>
          <a:p>
            <a:pPr marL="285750" indent="-285750">
              <a:buFont typeface="Arial" panose="020B0604020202020204" pitchFamily="34" charset="0"/>
              <a:buChar char="•"/>
            </a:pPr>
            <a:r>
              <a:rPr lang="fr-FR" dirty="0"/>
              <a:t>Experts dispersés sur le territoire national, rendant les concertations difficiles et parfois lentes. </a:t>
            </a:r>
          </a:p>
          <a:p>
            <a:r>
              <a:rPr lang="fr-FR" dirty="0"/>
              <a:t>	&gt; Pouvoir disposer d’un outil permettant de réunir rapidement les compétences nécessaires, au</a:t>
            </a:r>
          </a:p>
          <a:p>
            <a:r>
              <a:rPr lang="fr-FR" dirty="0"/>
              <a:t>	    bénéfice direct des patients.</a:t>
            </a:r>
          </a:p>
          <a:p>
            <a:pPr marL="285750" indent="-285750">
              <a:buFont typeface="Arial" panose="020B0604020202020204" pitchFamily="34" charset="0"/>
              <a:buChar char="•"/>
            </a:pPr>
            <a:endParaRPr lang="fr-FR"/>
          </a:p>
          <a:p>
            <a:r>
              <a:rPr lang="fr-FR" b="1" dirty="0"/>
              <a:t>Origine du projet :</a:t>
            </a:r>
          </a:p>
          <a:p>
            <a:endParaRPr lang="fr-FR"/>
          </a:p>
          <a:p>
            <a:pPr marL="285750" indent="-285750">
              <a:buFont typeface="Arial"/>
              <a:buChar char="•"/>
            </a:pPr>
            <a:r>
              <a:rPr lang="fr-FR" b="1" dirty="0"/>
              <a:t>2016</a:t>
            </a:r>
            <a:r>
              <a:rPr lang="fr-FR" dirty="0"/>
              <a:t> : sollicitation du DSRC </a:t>
            </a:r>
            <a:r>
              <a:rPr lang="fr-FR" dirty="0" err="1"/>
              <a:t>OncoPaca</a:t>
            </a:r>
            <a:r>
              <a:rPr lang="fr-FR" dirty="0"/>
              <a:t>-Corse par le Pr. B. </a:t>
            </a:r>
            <a:r>
              <a:rPr lang="fr-FR" dirty="0" err="1"/>
              <a:t>Courbiere</a:t>
            </a:r>
            <a:r>
              <a:rPr lang="fr-FR" dirty="0"/>
              <a:t> (experte plateforme régionale Cancer &amp; fertilité PACA), souhaitant mettre en place une </a:t>
            </a:r>
            <a:r>
              <a:rPr lang="fr-FR" b="1" dirty="0">
                <a:solidFill>
                  <a:srgbClr val="C5016F"/>
                </a:solidFill>
              </a:rPr>
              <a:t>communauté de spécialistes </a:t>
            </a:r>
            <a:r>
              <a:rPr lang="fr-FR" dirty="0"/>
              <a:t>désireux d'échanger autour de </a:t>
            </a:r>
            <a:r>
              <a:rPr lang="fr-FR" b="1" dirty="0">
                <a:solidFill>
                  <a:srgbClr val="C5016F"/>
                </a:solidFill>
              </a:rPr>
              <a:t>cas jugés complexes </a:t>
            </a:r>
            <a:r>
              <a:rPr lang="fr-FR" dirty="0"/>
              <a:t>par le praticien ou l'équipe en charge du patient pour l'</a:t>
            </a:r>
            <a:r>
              <a:rPr lang="fr-FR" dirty="0" err="1"/>
              <a:t>oncofertilité</a:t>
            </a:r>
            <a:r>
              <a:rPr lang="fr-FR" dirty="0"/>
              <a:t>. </a:t>
            </a:r>
          </a:p>
          <a:p>
            <a:endParaRPr lang="fr-FR"/>
          </a:p>
          <a:p>
            <a:pPr marL="285750" indent="-285750">
              <a:buFont typeface="Arial"/>
              <a:buChar char="•"/>
            </a:pPr>
            <a:r>
              <a:rPr lang="fr-FR" dirty="0"/>
              <a:t>Les 1ères années de mise en œuvre de ce projet ainsi que les échanges avec l’ABM et </a:t>
            </a:r>
            <a:r>
              <a:rPr lang="fr-FR" dirty="0" err="1"/>
              <a:t>l'INCa</a:t>
            </a:r>
            <a:r>
              <a:rPr lang="fr-FR" dirty="0"/>
              <a:t> ont souligné la nécessité de disposer d'un outil numérique sécurisé dédié.</a:t>
            </a:r>
          </a:p>
          <a:p>
            <a:endParaRPr lang="fr-FR">
              <a:solidFill>
                <a:srgbClr val="000000"/>
              </a:solidFill>
            </a:endParaRPr>
          </a:p>
        </p:txBody>
      </p:sp>
      <p:sp>
        <p:nvSpPr>
          <p:cNvPr id="3" name="TextBox 2">
            <a:extLst>
              <a:ext uri="{FF2B5EF4-FFF2-40B4-BE49-F238E27FC236}">
                <a16:creationId xmlns:a16="http://schemas.microsoft.com/office/drawing/2014/main" id="{C18459A6-55F8-D27B-0F71-950F9D9B3EA3}"/>
              </a:ext>
            </a:extLst>
          </p:cNvPr>
          <p:cNvSpPr txBox="1"/>
          <p:nvPr/>
        </p:nvSpPr>
        <p:spPr>
          <a:xfrm>
            <a:off x="473253" y="1362937"/>
            <a:ext cx="681756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t>La préservation de la fertilité en oncologie : </a:t>
            </a:r>
            <a:endParaRPr lang="en-US" b="1"/>
          </a:p>
        </p:txBody>
      </p:sp>
    </p:spTree>
    <p:extLst>
      <p:ext uri="{BB962C8B-B14F-4D97-AF65-F5344CB8AC3E}">
        <p14:creationId xmlns:p14="http://schemas.microsoft.com/office/powerpoint/2010/main" val="1669667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279398" y="580016"/>
            <a:ext cx="10515600" cy="1068636"/>
          </a:xfrm>
        </p:spPr>
        <p:txBody>
          <a:bodyPr/>
          <a:lstStyle/>
          <a:p>
            <a:r>
              <a:rPr lang="fr-FR">
                <a:latin typeface="Arial"/>
                <a:cs typeface="Arial"/>
              </a:rPr>
              <a:t>Objectif &amp; méthode</a:t>
            </a:r>
          </a:p>
        </p:txBody>
      </p:sp>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3"/>
          <a:stretch>
            <a:fillRect/>
          </a:stretch>
        </p:blipFill>
        <p:spPr>
          <a:xfrm>
            <a:off x="7671204" y="961200"/>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4"/>
          <a:stretch>
            <a:fillRect/>
          </a:stretch>
        </p:blipFill>
        <p:spPr>
          <a:xfrm>
            <a:off x="10358852" y="846042"/>
            <a:ext cx="1405679" cy="933449"/>
          </a:xfrm>
          <a:prstGeom prst="rect">
            <a:avLst/>
          </a:prstGeom>
        </p:spPr>
      </p:pic>
      <p:sp>
        <p:nvSpPr>
          <p:cNvPr id="9" name="ZoneTexte 8">
            <a:extLst>
              <a:ext uri="{FF2B5EF4-FFF2-40B4-BE49-F238E27FC236}">
                <a16:creationId xmlns:a16="http://schemas.microsoft.com/office/drawing/2014/main" id="{4D500933-B502-F2A6-19B4-B763BD70139E}"/>
              </a:ext>
            </a:extLst>
          </p:cNvPr>
          <p:cNvSpPr txBox="1"/>
          <p:nvPr/>
        </p:nvSpPr>
        <p:spPr>
          <a:xfrm>
            <a:off x="279399" y="2728083"/>
            <a:ext cx="11777953" cy="3970318"/>
          </a:xfrm>
          <a:prstGeom prst="rect">
            <a:avLst/>
          </a:prstGeom>
          <a:noFill/>
        </p:spPr>
        <p:txBody>
          <a:bodyPr wrap="square" lIns="91440" tIns="45720" rIns="91440" bIns="45720" anchor="t">
            <a:spAutoFit/>
          </a:bodyPr>
          <a:lstStyle/>
          <a:p>
            <a:r>
              <a:rPr lang="fr-FR" u="sng" dirty="0"/>
              <a:t>Méthode</a:t>
            </a:r>
            <a:r>
              <a:rPr lang="fr-FR" dirty="0"/>
              <a:t> :</a:t>
            </a:r>
            <a:endParaRPr lang="en-US" dirty="0"/>
          </a:p>
          <a:p>
            <a:r>
              <a:rPr lang="fr-FR" dirty="0"/>
              <a:t>Mise en place d'une plateforme numérique par le DSRC </a:t>
            </a:r>
            <a:r>
              <a:rPr lang="fr-FR" dirty="0" err="1"/>
              <a:t>OncoPaca</a:t>
            </a:r>
            <a:r>
              <a:rPr lang="fr-FR" dirty="0"/>
              <a:t>-Corse, inspirée par les besoins métiers exprimés par les experts : la</a:t>
            </a:r>
            <a:r>
              <a:rPr lang="fr-FR" dirty="0">
                <a:solidFill>
                  <a:srgbClr val="000000"/>
                </a:solidFill>
              </a:rPr>
              <a:t> plateforme </a:t>
            </a:r>
            <a:r>
              <a:rPr lang="fr-FR" b="1" dirty="0">
                <a:solidFill>
                  <a:srgbClr val="C5016F"/>
                </a:solidFill>
              </a:rPr>
              <a:t>e-Meeting interrégional Cas complexes Cancer &amp; Fertilité</a:t>
            </a:r>
          </a:p>
          <a:p>
            <a:endParaRPr lang="fr-FR">
              <a:solidFill>
                <a:srgbClr val="000000"/>
              </a:solidFill>
            </a:endParaRPr>
          </a:p>
          <a:p>
            <a:r>
              <a:rPr lang="fr-FR" b="1" dirty="0">
                <a:solidFill>
                  <a:srgbClr val="C5016F"/>
                </a:solidFill>
              </a:rPr>
              <a:t>Lancement en janvier 2021</a:t>
            </a:r>
            <a:r>
              <a:rPr lang="fr-FR" b="1" dirty="0">
                <a:solidFill>
                  <a:srgbClr val="000000"/>
                </a:solidFill>
              </a:rPr>
              <a:t> </a:t>
            </a:r>
            <a:r>
              <a:rPr lang="fr-FR" b="1" dirty="0">
                <a:solidFill>
                  <a:srgbClr val="C5016F"/>
                </a:solidFill>
              </a:rPr>
              <a:t>:</a:t>
            </a:r>
          </a:p>
          <a:p>
            <a:pPr marL="285750" indent="-285750">
              <a:buFont typeface="Arial" panose="020B0604020202020204" pitchFamily="34" charset="0"/>
              <a:buChar char="•"/>
            </a:pPr>
            <a:r>
              <a:rPr lang="fr-FR" dirty="0">
                <a:solidFill>
                  <a:srgbClr val="000000"/>
                </a:solidFill>
              </a:rPr>
              <a:t>Infrastructure sécurisée, avec un hébergement agréé « Hébergement de Données de Santé »</a:t>
            </a:r>
            <a:endParaRPr lang="en-US" dirty="0">
              <a:solidFill>
                <a:srgbClr val="000000"/>
              </a:solidFill>
            </a:endParaRPr>
          </a:p>
          <a:p>
            <a:pPr marL="285750" indent="-285750">
              <a:buFont typeface="Arial" panose="020B0604020202020204" pitchFamily="34" charset="0"/>
              <a:buChar char="•"/>
            </a:pPr>
            <a:r>
              <a:rPr lang="fr-FR" dirty="0">
                <a:solidFill>
                  <a:srgbClr val="000000"/>
                </a:solidFill>
              </a:rPr>
              <a:t>Données ne contenant que les informations nécessaires à l’évaluation médicale (= cas clinique, ≠ d'une RCP)</a:t>
            </a:r>
            <a:endParaRPr lang="en-US" dirty="0">
              <a:solidFill>
                <a:srgbClr val="000000"/>
              </a:solidFill>
            </a:endParaRPr>
          </a:p>
          <a:p>
            <a:pPr marL="285750" indent="-285750">
              <a:buFont typeface="Arial" panose="020B0604020202020204" pitchFamily="34" charset="0"/>
              <a:buChar char="•"/>
            </a:pPr>
            <a:r>
              <a:rPr lang="fr-FR" dirty="0">
                <a:solidFill>
                  <a:srgbClr val="000000"/>
                </a:solidFill>
              </a:rPr>
              <a:t>Financement : ARS PACA, avec la contribution initiale de la Fédération des CECOS et du GRECOT (Groupe de Recherche et d’Étude sur la Cryoconservation de l’Ovaire et du Testicule)</a:t>
            </a:r>
          </a:p>
          <a:p>
            <a:pPr marL="285750" indent="-285750">
              <a:buFont typeface="Arial" panose="020B0604020202020204" pitchFamily="34" charset="0"/>
              <a:buChar char="•"/>
            </a:pPr>
            <a:r>
              <a:rPr lang="fr-FR" dirty="0">
                <a:solidFill>
                  <a:srgbClr val="000000"/>
                </a:solidFill>
              </a:rPr>
              <a:t>Elaboration + mise à disposition par le DSRC de guides, brochures...</a:t>
            </a:r>
          </a:p>
          <a:p>
            <a:pPr marL="285750" indent="-285750">
              <a:buFont typeface="Arial" panose="020B0604020202020204" pitchFamily="34" charset="0"/>
              <a:buChar char="•"/>
            </a:pPr>
            <a:r>
              <a:rPr lang="fr-FR" dirty="0">
                <a:solidFill>
                  <a:srgbClr val="000000"/>
                </a:solidFill>
              </a:rPr>
              <a:t>Souhait d'impliquer les autres DSRC dans le process d'adhésion des membres à l’e-Meeting, pour valider la demande d'adhésion des praticiens, et créer du lien le cas échéant</a:t>
            </a:r>
          </a:p>
          <a:p>
            <a:pPr marL="285750" indent="-285750">
              <a:buFont typeface="Arial" panose="020B0604020202020204" pitchFamily="34" charset="0"/>
              <a:buChar char="•"/>
            </a:pPr>
            <a:endParaRPr lang="fr-FR">
              <a:solidFill>
                <a:srgbClr val="FF0000"/>
              </a:solidFill>
            </a:endParaRPr>
          </a:p>
          <a:p>
            <a:endParaRPr lang="fr-FR" b="1">
              <a:solidFill>
                <a:srgbClr val="C5016F"/>
              </a:solidFill>
            </a:endParaRPr>
          </a:p>
        </p:txBody>
      </p:sp>
      <p:sp>
        <p:nvSpPr>
          <p:cNvPr id="11" name="ZoneTexte 10">
            <a:extLst>
              <a:ext uri="{FF2B5EF4-FFF2-40B4-BE49-F238E27FC236}">
                <a16:creationId xmlns:a16="http://schemas.microsoft.com/office/drawing/2014/main" id="{AF619316-9A85-ED1F-C934-E9C515BD1C21}"/>
              </a:ext>
            </a:extLst>
          </p:cNvPr>
          <p:cNvSpPr txBox="1"/>
          <p:nvPr/>
        </p:nvSpPr>
        <p:spPr>
          <a:xfrm>
            <a:off x="241299" y="1386185"/>
            <a:ext cx="10591799" cy="1200329"/>
          </a:xfrm>
          <a:prstGeom prst="rect">
            <a:avLst/>
          </a:prstGeom>
          <a:noFill/>
        </p:spPr>
        <p:txBody>
          <a:bodyPr wrap="square" lIns="91440" tIns="45720" rIns="91440" bIns="45720" anchor="t">
            <a:spAutoFit/>
          </a:bodyPr>
          <a:lstStyle/>
          <a:p>
            <a:r>
              <a:rPr lang="fr-FR" u="sng" dirty="0"/>
              <a:t>Objectif </a:t>
            </a:r>
            <a:r>
              <a:rPr lang="fr-FR" dirty="0"/>
              <a:t>: disposer d'un </a:t>
            </a:r>
            <a:r>
              <a:rPr lang="fr-FR" b="1" dirty="0"/>
              <a:t>espace collaboratif interrégional</a:t>
            </a:r>
            <a:r>
              <a:rPr lang="fr-FR" dirty="0"/>
              <a:t> permettant :</a:t>
            </a:r>
          </a:p>
          <a:p>
            <a:pPr marL="285750" indent="-285750">
              <a:buFont typeface="Courier New" panose="02070309020205020404" pitchFamily="49" charset="0"/>
              <a:buChar char="o"/>
            </a:pPr>
            <a:r>
              <a:rPr lang="fr-FR" dirty="0"/>
              <a:t>De faciliter la concertation multidisciplinaire malgré l’éloignement géographique.</a:t>
            </a:r>
          </a:p>
          <a:p>
            <a:pPr marL="285750" indent="-285750">
              <a:buFont typeface="Courier New" panose="02070309020205020404" pitchFamily="49" charset="0"/>
              <a:buChar char="o"/>
            </a:pPr>
            <a:r>
              <a:rPr lang="fr-FR" dirty="0"/>
              <a:t>De garantir un accès équitable à l’expertise médicale, partout en France.</a:t>
            </a:r>
          </a:p>
          <a:p>
            <a:pPr marL="285750" indent="-285750">
              <a:buFont typeface="Courier New" panose="02070309020205020404" pitchFamily="49" charset="0"/>
              <a:buChar char="o"/>
            </a:pPr>
            <a:r>
              <a:rPr lang="fr-FR" dirty="0"/>
              <a:t>D’assurer la sécurité et la confidentialité des données de santé échangées.</a:t>
            </a:r>
          </a:p>
        </p:txBody>
      </p:sp>
    </p:spTree>
    <p:extLst>
      <p:ext uri="{BB962C8B-B14F-4D97-AF65-F5344CB8AC3E}">
        <p14:creationId xmlns:p14="http://schemas.microsoft.com/office/powerpoint/2010/main" val="3536359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41547-9800-6EAF-BF2A-A2D5762D9B46}"/>
            </a:ext>
          </a:extLst>
        </p:cNvPr>
        <p:cNvGrpSpPr/>
        <p:nvPr/>
      </p:nvGrpSpPr>
      <p:grpSpPr>
        <a:xfrm>
          <a:off x="0" y="0"/>
          <a:ext cx="0" cy="0"/>
          <a:chOff x="0" y="0"/>
          <a:chExt cx="0" cy="0"/>
        </a:xfrm>
      </p:grpSpPr>
      <p:pic>
        <p:nvPicPr>
          <p:cNvPr id="5" name="Espace réservé du contenu 4" descr="Une image contenant Police, Graphique, texte, logo&#10;&#10;Description générée automatiquement">
            <a:extLst>
              <a:ext uri="{FF2B5EF4-FFF2-40B4-BE49-F238E27FC236}">
                <a16:creationId xmlns:a16="http://schemas.microsoft.com/office/drawing/2014/main" id="{8783EE9C-70B5-9303-1A24-EA84BA400F78}"/>
              </a:ext>
            </a:extLst>
          </p:cNvPr>
          <p:cNvPicPr>
            <a:picLocks noGrp="1" noChangeAspect="1"/>
          </p:cNvPicPr>
          <p:nvPr>
            <p:ph idx="1"/>
          </p:nvPr>
        </p:nvPicPr>
        <p:blipFill>
          <a:blip r:embed="rId3"/>
          <a:stretch>
            <a:fillRect/>
          </a:stretch>
        </p:blipFill>
        <p:spPr>
          <a:xfrm>
            <a:off x="5605337" y="874636"/>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8F37B5-72E8-4989-0175-839739C616AC}"/>
              </a:ext>
            </a:extLst>
          </p:cNvPr>
          <p:cNvPicPr>
            <a:picLocks noChangeAspect="1"/>
          </p:cNvPicPr>
          <p:nvPr/>
        </p:nvPicPr>
        <p:blipFill>
          <a:blip r:embed="rId4"/>
          <a:stretch>
            <a:fillRect/>
          </a:stretch>
        </p:blipFill>
        <p:spPr>
          <a:xfrm>
            <a:off x="10358852" y="846042"/>
            <a:ext cx="1405679" cy="933449"/>
          </a:xfrm>
          <a:prstGeom prst="rect">
            <a:avLst/>
          </a:prstGeom>
        </p:spPr>
      </p:pic>
      <p:sp>
        <p:nvSpPr>
          <p:cNvPr id="9" name="ZoneTexte 8">
            <a:extLst>
              <a:ext uri="{FF2B5EF4-FFF2-40B4-BE49-F238E27FC236}">
                <a16:creationId xmlns:a16="http://schemas.microsoft.com/office/drawing/2014/main" id="{5C679A05-9EED-9932-A4EE-B4F011F370ED}"/>
              </a:ext>
            </a:extLst>
          </p:cNvPr>
          <p:cNvSpPr txBox="1"/>
          <p:nvPr/>
        </p:nvSpPr>
        <p:spPr>
          <a:xfrm>
            <a:off x="317498" y="2182203"/>
            <a:ext cx="7972405" cy="3970318"/>
          </a:xfrm>
          <a:prstGeom prst="rect">
            <a:avLst/>
          </a:prstGeom>
          <a:noFill/>
        </p:spPr>
        <p:txBody>
          <a:bodyPr wrap="square" lIns="91440" tIns="45720" rIns="91440" bIns="45720" anchor="t">
            <a:spAutoFit/>
          </a:bodyPr>
          <a:lstStyle/>
          <a:p>
            <a:pPr marL="285750" indent="-285750">
              <a:buFont typeface="Calibri,Sans-Serif"/>
              <a:buChar char="-"/>
            </a:pPr>
            <a:r>
              <a:rPr lang="fr-FR" dirty="0">
                <a:solidFill>
                  <a:srgbClr val="000000"/>
                </a:solidFill>
              </a:rPr>
              <a:t>Accès réservé aux professionnels ayant une expertise en </a:t>
            </a:r>
            <a:r>
              <a:rPr lang="fr-FR" i="1" dirty="0">
                <a:solidFill>
                  <a:srgbClr val="000000"/>
                </a:solidFill>
              </a:rPr>
              <a:t>préservation de la fertilité,</a:t>
            </a:r>
            <a:r>
              <a:rPr lang="fr-FR" sz="1100" dirty="0">
                <a:solidFill>
                  <a:srgbClr val="000000"/>
                </a:solidFill>
              </a:rPr>
              <a:t> </a:t>
            </a:r>
            <a:r>
              <a:rPr lang="fr-FR" i="1" dirty="0">
                <a:solidFill>
                  <a:srgbClr val="000000"/>
                </a:solidFill>
              </a:rPr>
              <a:t>quelle que soit leur région et leur type d'exercice</a:t>
            </a:r>
            <a:endParaRPr lang="en-US" dirty="0">
              <a:solidFill>
                <a:srgbClr val="000000"/>
              </a:solidFill>
            </a:endParaRPr>
          </a:p>
          <a:p>
            <a:pPr marL="742950" lvl="1" indent="-285750">
              <a:buFont typeface="Courier New"/>
              <a:buChar char="o"/>
            </a:pPr>
            <a:r>
              <a:rPr lang="fr-FR" i="1" dirty="0">
                <a:solidFill>
                  <a:srgbClr val="000000"/>
                </a:solidFill>
              </a:rPr>
              <a:t>Soit exerçant dans un centre autorisé à la PF</a:t>
            </a:r>
          </a:p>
          <a:p>
            <a:pPr marL="742950" lvl="1" indent="-285750">
              <a:buFont typeface="Courier New"/>
              <a:buChar char="o"/>
            </a:pPr>
            <a:r>
              <a:rPr lang="fr-FR" i="1" dirty="0">
                <a:solidFill>
                  <a:srgbClr val="000000"/>
                </a:solidFill>
              </a:rPr>
              <a:t>Soit apportant une expertise particulière </a:t>
            </a:r>
          </a:p>
          <a:p>
            <a:pPr lvl="1"/>
            <a:endParaRPr lang="fr-FR" i="1">
              <a:solidFill>
                <a:srgbClr val="FF0000"/>
              </a:solidFill>
            </a:endParaRPr>
          </a:p>
          <a:p>
            <a:pPr lvl="1"/>
            <a:r>
              <a:rPr lang="fr-FR" b="1" dirty="0">
                <a:solidFill>
                  <a:srgbClr val="C5016F"/>
                </a:solidFill>
              </a:rPr>
              <a:t>Procédure d'adhésion:      </a:t>
            </a:r>
          </a:p>
          <a:p>
            <a:pPr marL="742950" lvl="1" indent="-285750">
              <a:buFontTx/>
              <a:buChar char="-"/>
            </a:pPr>
            <a:r>
              <a:rPr lang="fr-FR" i="1" dirty="0">
                <a:solidFill>
                  <a:srgbClr val="000000"/>
                </a:solidFill>
              </a:rPr>
              <a:t>Le praticien est orienté vers son DSRC pour faire la demande d’adhésion </a:t>
            </a:r>
          </a:p>
          <a:p>
            <a:pPr marL="742950" lvl="1" indent="-285750">
              <a:buFontTx/>
              <a:buChar char="-"/>
            </a:pPr>
            <a:r>
              <a:rPr lang="fr-FR" i="1" dirty="0">
                <a:solidFill>
                  <a:srgbClr val="000000"/>
                </a:solidFill>
              </a:rPr>
              <a:t>Validation par le DSRC d’origine du praticien, puis par la coordination administrative et médicale </a:t>
            </a:r>
            <a:r>
              <a:rPr lang="fr-FR" i="1">
                <a:solidFill>
                  <a:srgbClr val="000000"/>
                </a:solidFill>
              </a:rPr>
              <a:t>de la plateforme </a:t>
            </a:r>
          </a:p>
          <a:p>
            <a:pPr marL="742950" lvl="1" indent="-285750">
              <a:buFontTx/>
              <a:buChar char="-"/>
            </a:pPr>
            <a:r>
              <a:rPr lang="fr-FR" i="1" dirty="0">
                <a:solidFill>
                  <a:srgbClr val="000000"/>
                </a:solidFill>
              </a:rPr>
              <a:t>Signature par le praticien des Conditions Générales d’Utilisation</a:t>
            </a:r>
            <a:endParaRPr lang="fr-FR" dirty="0"/>
          </a:p>
          <a:p>
            <a:pPr marL="742950" lvl="1" indent="-285750">
              <a:buFontTx/>
              <a:buChar char="-"/>
            </a:pPr>
            <a:r>
              <a:rPr lang="fr-FR" i="1" dirty="0">
                <a:solidFill>
                  <a:srgbClr val="000000"/>
                </a:solidFill>
              </a:rPr>
              <a:t>Ajout du praticien à la plateforme  </a:t>
            </a:r>
          </a:p>
          <a:p>
            <a:pPr marL="742950" lvl="1" indent="-285750">
              <a:buFontTx/>
              <a:buChar char="-"/>
            </a:pPr>
            <a:r>
              <a:rPr lang="fr-FR" i="1" dirty="0">
                <a:solidFill>
                  <a:srgbClr val="000000"/>
                </a:solidFill>
              </a:rPr>
              <a:t>Première connexion</a:t>
            </a:r>
            <a:endParaRPr lang="fr-FR" dirty="0"/>
          </a:p>
          <a:p>
            <a:endParaRPr lang="fr-FR" b="1">
              <a:solidFill>
                <a:srgbClr val="C5016F"/>
              </a:solidFill>
            </a:endParaRPr>
          </a:p>
        </p:txBody>
      </p:sp>
      <p:pic>
        <p:nvPicPr>
          <p:cNvPr id="4" name="Image 3">
            <a:extLst>
              <a:ext uri="{FF2B5EF4-FFF2-40B4-BE49-F238E27FC236}">
                <a16:creationId xmlns:a16="http://schemas.microsoft.com/office/drawing/2014/main" id="{4D60FDFF-0950-11A5-67FA-6B3EC3E42A23}"/>
              </a:ext>
            </a:extLst>
          </p:cNvPr>
          <p:cNvPicPr>
            <a:picLocks noChangeAspect="1"/>
          </p:cNvPicPr>
          <p:nvPr/>
        </p:nvPicPr>
        <p:blipFill>
          <a:blip r:embed="rId5"/>
          <a:stretch>
            <a:fillRect/>
          </a:stretch>
        </p:blipFill>
        <p:spPr>
          <a:xfrm>
            <a:off x="8867578" y="2371444"/>
            <a:ext cx="2761486" cy="3591836"/>
          </a:xfrm>
          <a:prstGeom prst="rect">
            <a:avLst/>
          </a:prstGeom>
        </p:spPr>
      </p:pic>
      <p:sp>
        <p:nvSpPr>
          <p:cNvPr id="8" name="Titre 1">
            <a:extLst>
              <a:ext uri="{FF2B5EF4-FFF2-40B4-BE49-F238E27FC236}">
                <a16:creationId xmlns:a16="http://schemas.microsoft.com/office/drawing/2014/main" id="{F6517B0B-4F6A-EEF8-8BC7-140915E42581}"/>
              </a:ext>
            </a:extLst>
          </p:cNvPr>
          <p:cNvSpPr txBox="1">
            <a:spLocks/>
          </p:cNvSpPr>
          <p:nvPr/>
        </p:nvSpPr>
        <p:spPr>
          <a:xfrm>
            <a:off x="317498" y="694316"/>
            <a:ext cx="10515600" cy="10686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a:lstStyle>
          <a:p>
            <a:r>
              <a:rPr lang="fr-FR">
                <a:latin typeface="Arial"/>
                <a:cs typeface="Arial"/>
              </a:rPr>
              <a:t>Objectif &amp; méthode</a:t>
            </a:r>
          </a:p>
        </p:txBody>
      </p:sp>
    </p:spTree>
    <p:extLst>
      <p:ext uri="{BB962C8B-B14F-4D97-AF65-F5344CB8AC3E}">
        <p14:creationId xmlns:p14="http://schemas.microsoft.com/office/powerpoint/2010/main" val="1532858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0272B9A6-3422-5076-4C19-687C74F91BE6}"/>
              </a:ext>
            </a:extLst>
          </p:cNvPr>
          <p:cNvSpPr>
            <a:spLocks noGrp="1"/>
          </p:cNvSpPr>
          <p:nvPr>
            <p:ph type="title"/>
          </p:nvPr>
        </p:nvSpPr>
        <p:spPr>
          <a:xfrm>
            <a:off x="317498" y="694316"/>
            <a:ext cx="10515600" cy="1068636"/>
          </a:xfrm>
        </p:spPr>
        <p:txBody>
          <a:bodyPr/>
          <a:lstStyle/>
          <a:p>
            <a:r>
              <a:rPr lang="fr-FR">
                <a:latin typeface="Arial"/>
                <a:cs typeface="Arial"/>
              </a:rPr>
              <a:t>Fonctionnement</a:t>
            </a:r>
            <a:endParaRPr lang="fr-FR"/>
          </a:p>
        </p:txBody>
      </p:sp>
      <p:sp>
        <p:nvSpPr>
          <p:cNvPr id="7" name="ZoneTexte 6">
            <a:extLst>
              <a:ext uri="{FF2B5EF4-FFF2-40B4-BE49-F238E27FC236}">
                <a16:creationId xmlns:a16="http://schemas.microsoft.com/office/drawing/2014/main" id="{38045990-52EF-9742-F7EA-12CED73AEBB7}"/>
              </a:ext>
            </a:extLst>
          </p:cNvPr>
          <p:cNvSpPr txBox="1"/>
          <p:nvPr/>
        </p:nvSpPr>
        <p:spPr>
          <a:xfrm>
            <a:off x="7267279" y="1723956"/>
            <a:ext cx="4775200"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fr-FR" dirty="0"/>
              <a:t>Création d'un nouveau dossier </a:t>
            </a:r>
          </a:p>
          <a:p>
            <a:pPr marL="742950" lvl="1" indent="-285750">
              <a:buFont typeface="Courier New,monospace"/>
              <a:buChar char="o"/>
            </a:pPr>
            <a:r>
              <a:rPr lang="fr-FR" dirty="0"/>
              <a:t>Age</a:t>
            </a:r>
            <a:endParaRPr lang="en-US" dirty="0"/>
          </a:p>
          <a:p>
            <a:pPr marL="742950" lvl="1" indent="-285750">
              <a:buFont typeface="Courier New,monospace"/>
              <a:buChar char="o"/>
            </a:pPr>
            <a:r>
              <a:rPr lang="fr-FR" dirty="0"/>
              <a:t>Genre</a:t>
            </a:r>
            <a:endParaRPr lang="en-US" dirty="0"/>
          </a:p>
          <a:p>
            <a:pPr marL="742950" lvl="1" indent="-285750">
              <a:buFont typeface="Courier New,monospace"/>
              <a:buChar char="o"/>
            </a:pPr>
            <a:r>
              <a:rPr lang="fr-FR" dirty="0"/>
              <a:t>Région</a:t>
            </a:r>
          </a:p>
          <a:p>
            <a:pPr marL="742950" lvl="1" indent="-285750">
              <a:buFont typeface="Courier New"/>
              <a:buChar char="o"/>
            </a:pPr>
            <a:r>
              <a:rPr lang="fr-FR" dirty="0"/>
              <a:t>Couple, déjà parent + projet parental, comorbidités</a:t>
            </a:r>
          </a:p>
          <a:p>
            <a:pPr marL="742950" lvl="1" indent="-285750">
              <a:buFont typeface="Courier New"/>
              <a:buChar char="o"/>
            </a:pPr>
            <a:r>
              <a:rPr lang="fr-FR" dirty="0"/>
              <a:t>AMH</a:t>
            </a:r>
          </a:p>
          <a:p>
            <a:pPr marL="742950" lvl="1" indent="-285750">
              <a:buFont typeface="Courier New"/>
              <a:buChar char="o"/>
            </a:pPr>
            <a:r>
              <a:rPr lang="fr-FR" dirty="0"/>
              <a:t>Diagnostic oncologique, traitement envisagé/déjà commencé/(antérieur)</a:t>
            </a:r>
          </a:p>
          <a:p>
            <a:pPr marL="742950" lvl="1" indent="-285750">
              <a:buFont typeface="Courier New"/>
              <a:buChar char="o"/>
            </a:pPr>
            <a:r>
              <a:rPr lang="fr-FR" dirty="0"/>
              <a:t>Souhait du patient</a:t>
            </a:r>
          </a:p>
          <a:p>
            <a:pPr marL="742950" lvl="1" indent="-285750">
              <a:buFont typeface="Courier New"/>
              <a:buChar char="o"/>
            </a:pPr>
            <a:r>
              <a:rPr lang="fr-FR" dirty="0"/>
              <a:t>Question(s) posée(s) à l'e-Meeting</a:t>
            </a:r>
          </a:p>
        </p:txBody>
      </p:sp>
      <p:sp>
        <p:nvSpPr>
          <p:cNvPr id="8" name="ZoneTexte 7">
            <a:extLst>
              <a:ext uri="{FF2B5EF4-FFF2-40B4-BE49-F238E27FC236}">
                <a16:creationId xmlns:a16="http://schemas.microsoft.com/office/drawing/2014/main" id="{55CCD9A2-B58D-9F59-C06D-6CC415C592EC}"/>
              </a:ext>
            </a:extLst>
          </p:cNvPr>
          <p:cNvSpPr txBox="1"/>
          <p:nvPr/>
        </p:nvSpPr>
        <p:spPr>
          <a:xfrm>
            <a:off x="7389754" y="5511800"/>
            <a:ext cx="45339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C5016F"/>
                </a:solidFill>
              </a:rPr>
              <a:t>Les participants ont ensuite 3 jours ouvrés pour répondre. </a:t>
            </a:r>
          </a:p>
        </p:txBody>
      </p:sp>
      <p:sp>
        <p:nvSpPr>
          <p:cNvPr id="11" name="Rectangle 10">
            <a:extLst>
              <a:ext uri="{FF2B5EF4-FFF2-40B4-BE49-F238E27FC236}">
                <a16:creationId xmlns:a16="http://schemas.microsoft.com/office/drawing/2014/main" id="{C43B8B61-6556-924B-0CB1-5BD704BF3DE8}"/>
              </a:ext>
            </a:extLst>
          </p:cNvPr>
          <p:cNvSpPr/>
          <p:nvPr/>
        </p:nvSpPr>
        <p:spPr>
          <a:xfrm>
            <a:off x="2989006" y="806245"/>
            <a:ext cx="2762865" cy="167149"/>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5" name="Groupe 14">
            <a:extLst>
              <a:ext uri="{FF2B5EF4-FFF2-40B4-BE49-F238E27FC236}">
                <a16:creationId xmlns:a16="http://schemas.microsoft.com/office/drawing/2014/main" id="{02CA99D3-2106-F098-32BE-7C214A431C06}"/>
              </a:ext>
            </a:extLst>
          </p:cNvPr>
          <p:cNvGrpSpPr/>
          <p:nvPr/>
        </p:nvGrpSpPr>
        <p:grpSpPr>
          <a:xfrm>
            <a:off x="268346" y="1785820"/>
            <a:ext cx="6890076" cy="3923612"/>
            <a:chOff x="0" y="442543"/>
            <a:chExt cx="12192000" cy="5972914"/>
          </a:xfrm>
        </p:grpSpPr>
        <p:pic>
          <p:nvPicPr>
            <p:cNvPr id="10" name="Image 9">
              <a:extLst>
                <a:ext uri="{FF2B5EF4-FFF2-40B4-BE49-F238E27FC236}">
                  <a16:creationId xmlns:a16="http://schemas.microsoft.com/office/drawing/2014/main" id="{0E1FEA73-07AB-9CD9-D429-6E1CCAFD0E85}"/>
                </a:ext>
              </a:extLst>
            </p:cNvPr>
            <p:cNvPicPr>
              <a:picLocks noChangeAspect="1"/>
            </p:cNvPicPr>
            <p:nvPr/>
          </p:nvPicPr>
          <p:blipFill>
            <a:blip r:embed="rId3"/>
            <a:stretch>
              <a:fillRect/>
            </a:stretch>
          </p:blipFill>
          <p:spPr>
            <a:xfrm>
              <a:off x="0" y="442543"/>
              <a:ext cx="12192000" cy="5972914"/>
            </a:xfrm>
            <a:prstGeom prst="rect">
              <a:avLst/>
            </a:prstGeom>
          </p:spPr>
        </p:pic>
        <p:sp>
          <p:nvSpPr>
            <p:cNvPr id="12" name="Rectangle 11">
              <a:extLst>
                <a:ext uri="{FF2B5EF4-FFF2-40B4-BE49-F238E27FC236}">
                  <a16:creationId xmlns:a16="http://schemas.microsoft.com/office/drawing/2014/main" id="{44A27740-86C7-951A-0AA3-B994DFA2670B}"/>
                </a:ext>
              </a:extLst>
            </p:cNvPr>
            <p:cNvSpPr/>
            <p:nvPr/>
          </p:nvSpPr>
          <p:spPr>
            <a:xfrm>
              <a:off x="1686233" y="2764953"/>
              <a:ext cx="437536" cy="19455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45507257-56C1-D71E-5E39-2C5657EAA08E}"/>
                </a:ext>
              </a:extLst>
            </p:cNvPr>
            <p:cNvSpPr/>
            <p:nvPr/>
          </p:nvSpPr>
          <p:spPr>
            <a:xfrm>
              <a:off x="1735396" y="3159436"/>
              <a:ext cx="437536" cy="19455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A152CBEB-2268-A3DC-407F-098C2E58161B}"/>
                </a:ext>
              </a:extLst>
            </p:cNvPr>
            <p:cNvSpPr/>
            <p:nvPr/>
          </p:nvSpPr>
          <p:spPr>
            <a:xfrm>
              <a:off x="1735396" y="3657521"/>
              <a:ext cx="1253610" cy="19455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 name="Rectangle 1">
            <a:extLst>
              <a:ext uri="{FF2B5EF4-FFF2-40B4-BE49-F238E27FC236}">
                <a16:creationId xmlns:a16="http://schemas.microsoft.com/office/drawing/2014/main" id="{E99D0A41-E95D-5C6C-24C3-CD880F776C46}"/>
              </a:ext>
            </a:extLst>
          </p:cNvPr>
          <p:cNvSpPr/>
          <p:nvPr/>
        </p:nvSpPr>
        <p:spPr>
          <a:xfrm>
            <a:off x="1928030" y="2011500"/>
            <a:ext cx="1591918" cy="12780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92491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a16="http://schemas.microsoft.com/office/drawing/2014/main" id="{E26CE5EE-3EDC-48FF-5133-FF1D3DB55D2B}"/>
              </a:ext>
            </a:extLst>
          </p:cNvPr>
          <p:cNvPicPr>
            <a:picLocks noChangeAspect="1"/>
          </p:cNvPicPr>
          <p:nvPr/>
        </p:nvPicPr>
        <p:blipFill>
          <a:blip r:embed="rId3"/>
          <a:stretch>
            <a:fillRect/>
          </a:stretch>
        </p:blipFill>
        <p:spPr>
          <a:xfrm>
            <a:off x="7114922" y="1776104"/>
            <a:ext cx="3365502" cy="4446005"/>
          </a:xfrm>
          <a:prstGeom prst="rect">
            <a:avLst/>
          </a:prstGeom>
        </p:spPr>
      </p:pic>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4"/>
          <a:stretch>
            <a:fillRect/>
          </a:stretch>
        </p:blipFill>
        <p:spPr>
          <a:xfrm>
            <a:off x="5970887" y="755956"/>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5"/>
          <a:stretch>
            <a:fillRect/>
          </a:stretch>
        </p:blipFill>
        <p:spPr>
          <a:xfrm>
            <a:off x="10450927" y="831764"/>
            <a:ext cx="1405679" cy="933449"/>
          </a:xfrm>
          <a:prstGeom prst="rect">
            <a:avLst/>
          </a:prstGeom>
        </p:spPr>
      </p:pic>
      <p:sp>
        <p:nvSpPr>
          <p:cNvPr id="6" name="ZoneTexte 5">
            <a:extLst>
              <a:ext uri="{FF2B5EF4-FFF2-40B4-BE49-F238E27FC236}">
                <a16:creationId xmlns:a16="http://schemas.microsoft.com/office/drawing/2014/main" id="{7FAA25A3-3994-586B-2103-D7F6F42D8308}"/>
              </a:ext>
            </a:extLst>
          </p:cNvPr>
          <p:cNvSpPr txBox="1"/>
          <p:nvPr/>
        </p:nvSpPr>
        <p:spPr>
          <a:xfrm>
            <a:off x="3194889" y="755305"/>
            <a:ext cx="2667000" cy="646331"/>
          </a:xfrm>
          <a:prstGeom prst="rect">
            <a:avLst/>
          </a:prstGeom>
          <a:noFill/>
        </p:spPr>
        <p:txBody>
          <a:bodyPr wrap="square" lIns="91440" tIns="45720" rIns="91440" bIns="45720" anchor="t">
            <a:spAutoFit/>
          </a:bodyPr>
          <a:lstStyle/>
          <a:p>
            <a:r>
              <a:rPr lang="fr-FR" b="1"/>
              <a:t>108 membres répartis dans 12 régions</a:t>
            </a:r>
            <a:r>
              <a:rPr lang="fr-FR"/>
              <a:t> </a:t>
            </a:r>
          </a:p>
        </p:txBody>
      </p:sp>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309033" y="220987"/>
            <a:ext cx="3473450" cy="1068636"/>
          </a:xfrm>
        </p:spPr>
        <p:txBody>
          <a:bodyPr>
            <a:normAutofit/>
          </a:bodyPr>
          <a:lstStyle/>
          <a:p>
            <a:br>
              <a:rPr lang="fr-FR">
                <a:latin typeface="Arial"/>
                <a:cs typeface="Arial"/>
              </a:rPr>
            </a:br>
            <a:r>
              <a:rPr lang="fr-FR">
                <a:latin typeface="Arial"/>
                <a:cs typeface="Arial"/>
              </a:rPr>
              <a:t>Résultats </a:t>
            </a:r>
          </a:p>
        </p:txBody>
      </p:sp>
      <p:pic>
        <p:nvPicPr>
          <p:cNvPr id="11" name="Image 10">
            <a:extLst>
              <a:ext uri="{FF2B5EF4-FFF2-40B4-BE49-F238E27FC236}">
                <a16:creationId xmlns:a16="http://schemas.microsoft.com/office/drawing/2014/main" id="{C82796B7-6A54-76F6-C52A-704E17FBA239}"/>
              </a:ext>
            </a:extLst>
          </p:cNvPr>
          <p:cNvPicPr>
            <a:picLocks noChangeAspect="1"/>
          </p:cNvPicPr>
          <p:nvPr/>
        </p:nvPicPr>
        <p:blipFill rotWithShape="1">
          <a:blip r:embed="rId6"/>
          <a:srcRect b="11448"/>
          <a:stretch/>
        </p:blipFill>
        <p:spPr>
          <a:xfrm>
            <a:off x="309033" y="1332357"/>
            <a:ext cx="4410716" cy="4509644"/>
          </a:xfrm>
          <a:prstGeom prst="rect">
            <a:avLst/>
          </a:prstGeom>
        </p:spPr>
      </p:pic>
      <p:sp>
        <p:nvSpPr>
          <p:cNvPr id="14" name="ZoneTexte 13">
            <a:extLst>
              <a:ext uri="{FF2B5EF4-FFF2-40B4-BE49-F238E27FC236}">
                <a16:creationId xmlns:a16="http://schemas.microsoft.com/office/drawing/2014/main" id="{A11E2146-D475-4175-FC8C-5A989D7762DC}"/>
              </a:ext>
            </a:extLst>
          </p:cNvPr>
          <p:cNvSpPr txBox="1"/>
          <p:nvPr/>
        </p:nvSpPr>
        <p:spPr>
          <a:xfrm>
            <a:off x="7502013" y="2117781"/>
            <a:ext cx="609600" cy="369332"/>
          </a:xfrm>
          <a:prstGeom prst="rect">
            <a:avLst/>
          </a:prstGeom>
          <a:noFill/>
        </p:spPr>
        <p:txBody>
          <a:bodyPr wrap="square" rtlCol="0">
            <a:spAutoFit/>
          </a:bodyPr>
          <a:lstStyle/>
          <a:p>
            <a:pPr algn="ctr"/>
            <a:r>
              <a:rPr lang="fr-FR" b="1">
                <a:solidFill>
                  <a:srgbClr val="002060"/>
                </a:solidFill>
              </a:rPr>
              <a:t>51</a:t>
            </a:r>
          </a:p>
        </p:txBody>
      </p:sp>
      <p:sp>
        <p:nvSpPr>
          <p:cNvPr id="15" name="ZoneTexte 14">
            <a:extLst>
              <a:ext uri="{FF2B5EF4-FFF2-40B4-BE49-F238E27FC236}">
                <a16:creationId xmlns:a16="http://schemas.microsoft.com/office/drawing/2014/main" id="{7B4D4E6E-5332-DD5F-0217-6EAF861C7123}"/>
              </a:ext>
            </a:extLst>
          </p:cNvPr>
          <p:cNvSpPr txBox="1"/>
          <p:nvPr/>
        </p:nvSpPr>
        <p:spPr>
          <a:xfrm>
            <a:off x="8299147" y="1933420"/>
            <a:ext cx="609600" cy="369332"/>
          </a:xfrm>
          <a:prstGeom prst="rect">
            <a:avLst/>
          </a:prstGeom>
          <a:noFill/>
        </p:spPr>
        <p:txBody>
          <a:bodyPr wrap="square" rtlCol="0">
            <a:spAutoFit/>
          </a:bodyPr>
          <a:lstStyle/>
          <a:p>
            <a:pPr algn="ctr"/>
            <a:r>
              <a:rPr lang="fr-FR" b="1">
                <a:solidFill>
                  <a:srgbClr val="002060"/>
                </a:solidFill>
              </a:rPr>
              <a:t>53</a:t>
            </a:r>
          </a:p>
        </p:txBody>
      </p:sp>
      <p:sp>
        <p:nvSpPr>
          <p:cNvPr id="16" name="ZoneTexte 15">
            <a:extLst>
              <a:ext uri="{FF2B5EF4-FFF2-40B4-BE49-F238E27FC236}">
                <a16:creationId xmlns:a16="http://schemas.microsoft.com/office/drawing/2014/main" id="{965B514E-69EC-B4FE-BB88-5B6B814208E6}"/>
              </a:ext>
            </a:extLst>
          </p:cNvPr>
          <p:cNvSpPr txBox="1"/>
          <p:nvPr/>
        </p:nvSpPr>
        <p:spPr>
          <a:xfrm>
            <a:off x="9090644" y="4750361"/>
            <a:ext cx="609600" cy="369332"/>
          </a:xfrm>
          <a:prstGeom prst="rect">
            <a:avLst/>
          </a:prstGeom>
          <a:noFill/>
        </p:spPr>
        <p:txBody>
          <a:bodyPr wrap="square" rtlCol="0">
            <a:spAutoFit/>
          </a:bodyPr>
          <a:lstStyle/>
          <a:p>
            <a:pPr algn="ctr"/>
            <a:r>
              <a:rPr lang="fr-FR" b="1">
                <a:solidFill>
                  <a:srgbClr val="002060"/>
                </a:solidFill>
              </a:rPr>
              <a:t>3</a:t>
            </a:r>
          </a:p>
        </p:txBody>
      </p:sp>
      <p:sp>
        <p:nvSpPr>
          <p:cNvPr id="17" name="ZoneTexte 16">
            <a:extLst>
              <a:ext uri="{FF2B5EF4-FFF2-40B4-BE49-F238E27FC236}">
                <a16:creationId xmlns:a16="http://schemas.microsoft.com/office/drawing/2014/main" id="{71EB60D7-DBE8-9BA6-D1A1-D3B04AE82A9A}"/>
              </a:ext>
            </a:extLst>
          </p:cNvPr>
          <p:cNvSpPr txBox="1"/>
          <p:nvPr/>
        </p:nvSpPr>
        <p:spPr>
          <a:xfrm>
            <a:off x="9785534" y="4856369"/>
            <a:ext cx="609600" cy="369332"/>
          </a:xfrm>
          <a:prstGeom prst="rect">
            <a:avLst/>
          </a:prstGeom>
          <a:noFill/>
        </p:spPr>
        <p:txBody>
          <a:bodyPr wrap="square" rtlCol="0">
            <a:spAutoFit/>
          </a:bodyPr>
          <a:lstStyle/>
          <a:p>
            <a:pPr algn="ctr"/>
            <a:r>
              <a:rPr lang="fr-FR" b="1">
                <a:solidFill>
                  <a:srgbClr val="002060"/>
                </a:solidFill>
              </a:rPr>
              <a:t>1</a:t>
            </a:r>
          </a:p>
        </p:txBody>
      </p:sp>
      <p:pic>
        <p:nvPicPr>
          <p:cNvPr id="3" name="Image 2">
            <a:extLst>
              <a:ext uri="{FF2B5EF4-FFF2-40B4-BE49-F238E27FC236}">
                <a16:creationId xmlns:a16="http://schemas.microsoft.com/office/drawing/2014/main" id="{0611FBF9-966A-0183-F510-44038B218B8F}"/>
              </a:ext>
            </a:extLst>
          </p:cNvPr>
          <p:cNvPicPr>
            <a:picLocks noChangeAspect="1"/>
          </p:cNvPicPr>
          <p:nvPr/>
        </p:nvPicPr>
        <p:blipFill rotWithShape="1">
          <a:blip r:embed="rId6"/>
          <a:srcRect t="83731" r="69191"/>
          <a:stretch/>
        </p:blipFill>
        <p:spPr>
          <a:xfrm>
            <a:off x="208743" y="5300134"/>
            <a:ext cx="1358900" cy="828540"/>
          </a:xfrm>
          <a:prstGeom prst="rect">
            <a:avLst/>
          </a:prstGeom>
        </p:spPr>
      </p:pic>
      <p:sp>
        <p:nvSpPr>
          <p:cNvPr id="4" name="ZoneTexte 3">
            <a:extLst>
              <a:ext uri="{FF2B5EF4-FFF2-40B4-BE49-F238E27FC236}">
                <a16:creationId xmlns:a16="http://schemas.microsoft.com/office/drawing/2014/main" id="{0F27285D-7234-1426-39FA-C2CE2C01635F}"/>
              </a:ext>
            </a:extLst>
          </p:cNvPr>
          <p:cNvSpPr txBox="1"/>
          <p:nvPr/>
        </p:nvSpPr>
        <p:spPr>
          <a:xfrm rot="18993020">
            <a:off x="9590676" y="5299720"/>
            <a:ext cx="1456266" cy="261610"/>
          </a:xfrm>
          <a:prstGeom prst="rect">
            <a:avLst/>
          </a:prstGeom>
          <a:noFill/>
        </p:spPr>
        <p:txBody>
          <a:bodyPr wrap="square" rtlCol="0">
            <a:spAutoFit/>
          </a:bodyPr>
          <a:lstStyle/>
          <a:p>
            <a:r>
              <a:rPr lang="fr-FR" sz="1100" dirty="0"/>
              <a:t>du CRAT</a:t>
            </a:r>
          </a:p>
        </p:txBody>
      </p:sp>
      <p:sp>
        <p:nvSpPr>
          <p:cNvPr id="8" name="ZoneTexte 7">
            <a:extLst>
              <a:ext uri="{FF2B5EF4-FFF2-40B4-BE49-F238E27FC236}">
                <a16:creationId xmlns:a16="http://schemas.microsoft.com/office/drawing/2014/main" id="{778B1876-724A-974B-E390-33B292A0F52A}"/>
              </a:ext>
            </a:extLst>
          </p:cNvPr>
          <p:cNvSpPr txBox="1"/>
          <p:nvPr/>
        </p:nvSpPr>
        <p:spPr>
          <a:xfrm>
            <a:off x="2183068" y="5944008"/>
            <a:ext cx="5073361" cy="369332"/>
          </a:xfrm>
          <a:prstGeom prst="rect">
            <a:avLst/>
          </a:prstGeom>
          <a:noFill/>
        </p:spPr>
        <p:txBody>
          <a:bodyPr wrap="square" rtlCol="0">
            <a:spAutoFit/>
          </a:bodyPr>
          <a:lstStyle/>
          <a:p>
            <a:r>
              <a:rPr lang="fr-FR" b="1" dirty="0">
                <a:solidFill>
                  <a:srgbClr val="C5016F"/>
                </a:solidFill>
              </a:rPr>
              <a:t>+ 5 nouveaux membres en cours d’adhésion</a:t>
            </a:r>
          </a:p>
        </p:txBody>
      </p:sp>
    </p:spTree>
    <p:extLst>
      <p:ext uri="{BB962C8B-B14F-4D97-AF65-F5344CB8AC3E}">
        <p14:creationId xmlns:p14="http://schemas.microsoft.com/office/powerpoint/2010/main" val="2425603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a:xfrm>
            <a:off x="560467" y="656307"/>
            <a:ext cx="10515600" cy="1068636"/>
          </a:xfrm>
        </p:spPr>
        <p:txBody>
          <a:bodyPr/>
          <a:lstStyle/>
          <a:p>
            <a:r>
              <a:rPr lang="fr-FR"/>
              <a:t>Indicateurs</a:t>
            </a:r>
          </a:p>
        </p:txBody>
      </p:sp>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4"/>
          <a:stretch>
            <a:fillRect/>
          </a:stretch>
        </p:blipFill>
        <p:spPr>
          <a:xfrm>
            <a:off x="9495850" y="919993"/>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5"/>
          <a:stretch>
            <a:fillRect/>
          </a:stretch>
        </p:blipFill>
        <p:spPr>
          <a:xfrm>
            <a:off x="8009658" y="873947"/>
            <a:ext cx="1405679" cy="933449"/>
          </a:xfrm>
          <a:prstGeom prst="rect">
            <a:avLst/>
          </a:prstGeom>
        </p:spPr>
      </p:pic>
      <p:pic>
        <p:nvPicPr>
          <p:cNvPr id="4" name="Image 3">
            <a:extLst>
              <a:ext uri="{FF2B5EF4-FFF2-40B4-BE49-F238E27FC236}">
                <a16:creationId xmlns:a16="http://schemas.microsoft.com/office/drawing/2014/main" id="{4A7A1485-3273-0737-7019-BD529C01A159}"/>
              </a:ext>
            </a:extLst>
          </p:cNvPr>
          <p:cNvPicPr>
            <a:picLocks noChangeAspect="1"/>
          </p:cNvPicPr>
          <p:nvPr/>
        </p:nvPicPr>
        <p:blipFill>
          <a:blip r:embed="rId6"/>
          <a:stretch>
            <a:fillRect/>
          </a:stretch>
        </p:blipFill>
        <p:spPr>
          <a:xfrm>
            <a:off x="1789500" y="2080844"/>
            <a:ext cx="3569081" cy="4266425"/>
          </a:xfrm>
          <a:prstGeom prst="rect">
            <a:avLst/>
          </a:prstGeom>
        </p:spPr>
      </p:pic>
      <p:pic>
        <p:nvPicPr>
          <p:cNvPr id="12" name="Image 11">
            <a:extLst>
              <a:ext uri="{FF2B5EF4-FFF2-40B4-BE49-F238E27FC236}">
                <a16:creationId xmlns:a16="http://schemas.microsoft.com/office/drawing/2014/main" id="{884D053D-B253-992D-E6FF-B9CB118D16A0}"/>
              </a:ext>
            </a:extLst>
          </p:cNvPr>
          <p:cNvPicPr>
            <a:picLocks noChangeAspect="1"/>
          </p:cNvPicPr>
          <p:nvPr/>
        </p:nvPicPr>
        <p:blipFill>
          <a:blip r:embed="rId7"/>
          <a:stretch>
            <a:fillRect/>
          </a:stretch>
        </p:blipFill>
        <p:spPr>
          <a:xfrm>
            <a:off x="6690867" y="1983380"/>
            <a:ext cx="3569081" cy="4461352"/>
          </a:xfrm>
          <a:prstGeom prst="rect">
            <a:avLst/>
          </a:prstGeom>
        </p:spPr>
      </p:pic>
    </p:spTree>
    <p:extLst>
      <p:ext uri="{BB962C8B-B14F-4D97-AF65-F5344CB8AC3E}">
        <p14:creationId xmlns:p14="http://schemas.microsoft.com/office/powerpoint/2010/main" val="2928004632"/>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3"/>
          <a:stretch>
            <a:fillRect/>
          </a:stretch>
        </p:blipFill>
        <p:spPr>
          <a:xfrm>
            <a:off x="9415337" y="1007986"/>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4"/>
          <a:stretch>
            <a:fillRect/>
          </a:stretch>
        </p:blipFill>
        <p:spPr>
          <a:xfrm>
            <a:off x="10491046" y="1916935"/>
            <a:ext cx="1405679" cy="933449"/>
          </a:xfrm>
          <a:prstGeom prst="rect">
            <a:avLst/>
          </a:prstGeom>
        </p:spPr>
      </p:pic>
      <p:sp>
        <p:nvSpPr>
          <p:cNvPr id="4" name="ZoneTexte 3">
            <a:extLst>
              <a:ext uri="{FF2B5EF4-FFF2-40B4-BE49-F238E27FC236}">
                <a16:creationId xmlns:a16="http://schemas.microsoft.com/office/drawing/2014/main" id="{972BF4A7-F263-C844-3998-766395F796FC}"/>
              </a:ext>
            </a:extLst>
          </p:cNvPr>
          <p:cNvSpPr txBox="1"/>
          <p:nvPr/>
        </p:nvSpPr>
        <p:spPr>
          <a:xfrm>
            <a:off x="422621" y="2068637"/>
            <a:ext cx="3726121" cy="3416320"/>
          </a:xfrm>
          <a:prstGeom prst="rect">
            <a:avLst/>
          </a:prstGeom>
          <a:noFill/>
        </p:spPr>
        <p:txBody>
          <a:bodyPr wrap="square">
            <a:spAutoFit/>
          </a:bodyPr>
          <a:lstStyle/>
          <a:p>
            <a:r>
              <a:rPr lang="fr-FR" dirty="0"/>
              <a:t>Entre 2021 et septembre 2025</a:t>
            </a:r>
            <a:endParaRPr lang="fr-FR" dirty="0">
              <a:solidFill>
                <a:srgbClr val="C00000"/>
              </a:solidFill>
            </a:endParaRPr>
          </a:p>
          <a:p>
            <a:pPr marL="285750" indent="-285750">
              <a:buFont typeface="Calibri" panose="02070309020205020404" pitchFamily="49" charset="0"/>
              <a:buChar char="-"/>
            </a:pPr>
            <a:r>
              <a:rPr lang="fr-FR" b="1" dirty="0"/>
              <a:t>111 cas complexes</a:t>
            </a:r>
            <a:r>
              <a:rPr lang="fr-FR" dirty="0"/>
              <a:t> ont été soumis.</a:t>
            </a:r>
          </a:p>
          <a:p>
            <a:pPr marL="285750" indent="-285750">
              <a:buFont typeface="Calibri" panose="02070309020205020404" pitchFamily="49" charset="0"/>
              <a:buChar char="-"/>
            </a:pPr>
            <a:r>
              <a:rPr lang="fr-FR" b="1" dirty="0"/>
              <a:t>280 avis médicaux</a:t>
            </a:r>
            <a:r>
              <a:rPr lang="fr-FR" dirty="0"/>
              <a:t> ont été rendus.</a:t>
            </a:r>
            <a:br>
              <a:rPr lang="fr-FR" dirty="0"/>
            </a:br>
            <a:endParaRPr lang="fr-FR" dirty="0"/>
          </a:p>
          <a:p>
            <a:pPr marL="285750" indent="-285750">
              <a:buFont typeface="Calibri" panose="02070309020205020404" pitchFamily="49" charset="0"/>
              <a:buChar char="-"/>
            </a:pPr>
            <a:endParaRPr lang="fr-FR" dirty="0"/>
          </a:p>
          <a:p>
            <a:pPr marL="285750" indent="-285750">
              <a:buFont typeface="Calibri" panose="02070309020205020404" pitchFamily="49" charset="0"/>
              <a:buChar char="-"/>
            </a:pPr>
            <a:r>
              <a:rPr lang="fr-FR" dirty="0"/>
              <a:t>Ces chiffres traduisent l’efficacité et la pertinence du dispositif pour améliorer la concertation et le partage d’expertise. </a:t>
            </a:r>
          </a:p>
        </p:txBody>
      </p:sp>
      <p:sp>
        <p:nvSpPr>
          <p:cNvPr id="11" name="Titre 1">
            <a:extLst>
              <a:ext uri="{FF2B5EF4-FFF2-40B4-BE49-F238E27FC236}">
                <a16:creationId xmlns:a16="http://schemas.microsoft.com/office/drawing/2014/main" id="{AF984B60-4673-CF62-9728-E81A52215552}"/>
              </a:ext>
            </a:extLst>
          </p:cNvPr>
          <p:cNvSpPr txBox="1">
            <a:spLocks/>
          </p:cNvSpPr>
          <p:nvPr/>
        </p:nvSpPr>
        <p:spPr>
          <a:xfrm>
            <a:off x="560467" y="656307"/>
            <a:ext cx="10515600" cy="10686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a:lstStyle>
          <a:p>
            <a:r>
              <a:rPr lang="fr-FR"/>
              <a:t>Indicateurs</a:t>
            </a:r>
          </a:p>
        </p:txBody>
      </p:sp>
      <p:pic>
        <p:nvPicPr>
          <p:cNvPr id="3" name="Image 2">
            <a:extLst>
              <a:ext uri="{FF2B5EF4-FFF2-40B4-BE49-F238E27FC236}">
                <a16:creationId xmlns:a16="http://schemas.microsoft.com/office/drawing/2014/main" id="{D910E098-D0BA-2819-3D33-C93284BE137E}"/>
              </a:ext>
            </a:extLst>
          </p:cNvPr>
          <p:cNvPicPr>
            <a:picLocks noChangeAspect="1"/>
          </p:cNvPicPr>
          <p:nvPr/>
        </p:nvPicPr>
        <p:blipFill>
          <a:blip r:embed="rId5"/>
          <a:stretch>
            <a:fillRect/>
          </a:stretch>
        </p:blipFill>
        <p:spPr>
          <a:xfrm>
            <a:off x="4148742" y="1038702"/>
            <a:ext cx="4249909" cy="5182322"/>
          </a:xfrm>
          <a:prstGeom prst="rect">
            <a:avLst/>
          </a:prstGeom>
        </p:spPr>
      </p:pic>
      <p:pic>
        <p:nvPicPr>
          <p:cNvPr id="9" name="Image 8">
            <a:extLst>
              <a:ext uri="{FF2B5EF4-FFF2-40B4-BE49-F238E27FC236}">
                <a16:creationId xmlns:a16="http://schemas.microsoft.com/office/drawing/2014/main" id="{DF93ABCC-E769-C1D4-5A98-8421A0249248}"/>
              </a:ext>
            </a:extLst>
          </p:cNvPr>
          <p:cNvPicPr>
            <a:picLocks noChangeAspect="1"/>
          </p:cNvPicPr>
          <p:nvPr/>
        </p:nvPicPr>
        <p:blipFill>
          <a:blip r:embed="rId6"/>
          <a:stretch>
            <a:fillRect/>
          </a:stretch>
        </p:blipFill>
        <p:spPr>
          <a:xfrm>
            <a:off x="8251021" y="1038702"/>
            <a:ext cx="3973777" cy="5004289"/>
          </a:xfrm>
          <a:prstGeom prst="rect">
            <a:avLst/>
          </a:prstGeom>
        </p:spPr>
      </p:pic>
    </p:spTree>
    <p:extLst>
      <p:ext uri="{BB962C8B-B14F-4D97-AF65-F5344CB8AC3E}">
        <p14:creationId xmlns:p14="http://schemas.microsoft.com/office/powerpoint/2010/main" val="3868176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Une image contenant Police, Graphique, texte, logo&#10;&#10;Description générée automatiquement">
            <a:extLst>
              <a:ext uri="{FF2B5EF4-FFF2-40B4-BE49-F238E27FC236}">
                <a16:creationId xmlns:a16="http://schemas.microsoft.com/office/drawing/2014/main" id="{9AE446D1-C7C5-CE02-24C5-540E111A4857}"/>
              </a:ext>
            </a:extLst>
          </p:cNvPr>
          <p:cNvPicPr>
            <a:picLocks noGrp="1" noChangeAspect="1"/>
          </p:cNvPicPr>
          <p:nvPr>
            <p:ph idx="1"/>
          </p:nvPr>
        </p:nvPicPr>
        <p:blipFill>
          <a:blip r:embed="rId3"/>
          <a:stretch>
            <a:fillRect/>
          </a:stretch>
        </p:blipFill>
        <p:spPr>
          <a:xfrm>
            <a:off x="9415337" y="1007986"/>
            <a:ext cx="2481388" cy="841355"/>
          </a:xfrm>
        </p:spPr>
      </p:pic>
      <p:pic>
        <p:nvPicPr>
          <p:cNvPr id="7" name="Image 6" descr="Une image contenant Police, texte, Graphique, capture d’écran&#10;&#10;Description générée automatiquement">
            <a:extLst>
              <a:ext uri="{FF2B5EF4-FFF2-40B4-BE49-F238E27FC236}">
                <a16:creationId xmlns:a16="http://schemas.microsoft.com/office/drawing/2014/main" id="{336BCA3D-0FAA-B9C3-3475-5E9DDEF10417}"/>
              </a:ext>
            </a:extLst>
          </p:cNvPr>
          <p:cNvPicPr>
            <a:picLocks noChangeAspect="1"/>
          </p:cNvPicPr>
          <p:nvPr/>
        </p:nvPicPr>
        <p:blipFill>
          <a:blip r:embed="rId4"/>
          <a:stretch>
            <a:fillRect/>
          </a:stretch>
        </p:blipFill>
        <p:spPr>
          <a:xfrm>
            <a:off x="10491046" y="1813271"/>
            <a:ext cx="1405679" cy="933449"/>
          </a:xfrm>
          <a:prstGeom prst="rect">
            <a:avLst/>
          </a:prstGeom>
        </p:spPr>
      </p:pic>
      <p:sp>
        <p:nvSpPr>
          <p:cNvPr id="6" name="Titre 1">
            <a:extLst>
              <a:ext uri="{FF2B5EF4-FFF2-40B4-BE49-F238E27FC236}">
                <a16:creationId xmlns:a16="http://schemas.microsoft.com/office/drawing/2014/main" id="{938E3099-B511-BB14-E8C7-8292C7A5FE2E}"/>
              </a:ext>
            </a:extLst>
          </p:cNvPr>
          <p:cNvSpPr txBox="1">
            <a:spLocks/>
          </p:cNvSpPr>
          <p:nvPr/>
        </p:nvSpPr>
        <p:spPr>
          <a:xfrm>
            <a:off x="560467" y="656307"/>
            <a:ext cx="10515600" cy="10686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a:lstStyle>
          <a:p>
            <a:r>
              <a:rPr lang="fr-FR"/>
              <a:t>Indicateurs</a:t>
            </a:r>
          </a:p>
        </p:txBody>
      </p:sp>
      <p:sp>
        <p:nvSpPr>
          <p:cNvPr id="2" name="ZoneTexte 1">
            <a:extLst>
              <a:ext uri="{FF2B5EF4-FFF2-40B4-BE49-F238E27FC236}">
                <a16:creationId xmlns:a16="http://schemas.microsoft.com/office/drawing/2014/main" id="{0FCA9545-6A93-EC6D-C0E8-12608F6A2A91}"/>
              </a:ext>
            </a:extLst>
          </p:cNvPr>
          <p:cNvSpPr txBox="1"/>
          <p:nvPr/>
        </p:nvSpPr>
        <p:spPr>
          <a:xfrm>
            <a:off x="560467" y="1484729"/>
            <a:ext cx="2743200" cy="646331"/>
          </a:xfrm>
          <a:prstGeom prst="rect">
            <a:avLst/>
          </a:prstGeom>
          <a:noFill/>
        </p:spPr>
        <p:txBody>
          <a:bodyPr wrap="square" rtlCol="0">
            <a:spAutoFit/>
          </a:bodyPr>
          <a:lstStyle/>
          <a:p>
            <a:r>
              <a:rPr lang="fr-FR" dirty="0"/>
              <a:t>Entre 2021 et septembre 2025</a:t>
            </a:r>
          </a:p>
        </p:txBody>
      </p:sp>
      <p:pic>
        <p:nvPicPr>
          <p:cNvPr id="9" name="Image 8">
            <a:extLst>
              <a:ext uri="{FF2B5EF4-FFF2-40B4-BE49-F238E27FC236}">
                <a16:creationId xmlns:a16="http://schemas.microsoft.com/office/drawing/2014/main" id="{17D176F6-A945-04CE-007F-C0EF69FBD467}"/>
              </a:ext>
            </a:extLst>
          </p:cNvPr>
          <p:cNvPicPr>
            <a:picLocks noChangeAspect="1"/>
          </p:cNvPicPr>
          <p:nvPr/>
        </p:nvPicPr>
        <p:blipFill>
          <a:blip r:embed="rId5"/>
          <a:stretch>
            <a:fillRect/>
          </a:stretch>
        </p:blipFill>
        <p:spPr>
          <a:xfrm>
            <a:off x="3941653" y="503993"/>
            <a:ext cx="4308693" cy="5850014"/>
          </a:xfrm>
          <a:prstGeom prst="rect">
            <a:avLst/>
          </a:prstGeom>
        </p:spPr>
      </p:pic>
    </p:spTree>
    <p:extLst>
      <p:ext uri="{BB962C8B-B14F-4D97-AF65-F5344CB8AC3E}">
        <p14:creationId xmlns:p14="http://schemas.microsoft.com/office/powerpoint/2010/main" val="396887959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373ee6-7c28-4043-ad0b-3e3378acf4cf">
      <Terms xmlns="http://schemas.microsoft.com/office/infopath/2007/PartnerControls"/>
    </lcf76f155ced4ddcb4097134ff3c332f>
    <TaxCatchAll xmlns="06e2f7bb-c9b2-4e0e-a86d-0f19da7e4936" xsi:nil="true"/>
    <_dlc_DocId xmlns="06e2f7bb-c9b2-4e0e-a86d-0f19da7e4936">YFD3JESRWWD5-620435128-867035</_dlc_DocId>
    <_dlc_DocIdUrl xmlns="06e2f7bb-c9b2-4e0e-a86d-0f19da7e4936">
      <Url>https://idpegasesas.sharepoint.com/sites/ComnCoEvents/_layouts/15/DocIdRedir.aspx?ID=YFD3JESRWWD5-620435128-867035</Url>
      <Description>YFD3JESRWWD5-620435128-867035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09F08A4-3721-449A-86AC-1F2CDDD29756}">
  <ds:schemaRefs>
    <ds:schemaRef ds:uri="http://schemas.openxmlformats.org/package/2006/metadata/core-properties"/>
    <ds:schemaRef ds:uri="http://purl.org/dc/dcmitype/"/>
    <ds:schemaRef ds:uri="a3f12766-66e9-4411-8436-cf6825088576"/>
    <ds:schemaRef ds:uri="http://purl.org/dc/elements/1.1/"/>
    <ds:schemaRef ds:uri="http://www.w3.org/XML/1998/namespace"/>
    <ds:schemaRef ds:uri="57964834-0f6e-43cb-bac0-eca5c0385c38"/>
    <ds:schemaRef ds:uri="http://schemas.microsoft.com/office/2006/documentManagement/types"/>
    <ds:schemaRef ds:uri="http://schemas.microsoft.com/office/infopath/2007/PartnerControl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D6F9018-C8AA-46E8-82C2-F319C03C62BA}">
  <ds:schemaRefs>
    <ds:schemaRef ds:uri="http://schemas.microsoft.com/sharepoint/v3/contenttype/forms"/>
  </ds:schemaRefs>
</ds:datastoreItem>
</file>

<file path=customXml/itemProps3.xml><?xml version="1.0" encoding="utf-8"?>
<ds:datastoreItem xmlns:ds="http://schemas.openxmlformats.org/officeDocument/2006/customXml" ds:itemID="{490C1E3A-C65F-46AC-93AD-7DD41C6C0F18}"/>
</file>

<file path=customXml/itemProps4.xml><?xml version="1.0" encoding="utf-8"?>
<ds:datastoreItem xmlns:ds="http://schemas.openxmlformats.org/officeDocument/2006/customXml" ds:itemID="{08960196-39DE-4189-83AE-489C59D7621E}"/>
</file>

<file path=docProps/app.xml><?xml version="1.0" encoding="utf-8"?>
<Properties xmlns="http://schemas.openxmlformats.org/officeDocument/2006/extended-properties" xmlns:vt="http://schemas.openxmlformats.org/officeDocument/2006/docPropsVTypes">
  <TotalTime>0</TotalTime>
  <Words>1208</Words>
  <Application>Microsoft Office PowerPoint</Application>
  <PresentationFormat>Grand écran</PresentationFormat>
  <Paragraphs>118</Paragraphs>
  <Slides>12</Slides>
  <Notes>12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12</vt:i4>
      </vt:variant>
    </vt:vector>
  </HeadingPairs>
  <TitlesOfParts>
    <vt:vector size="20" baseType="lpstr">
      <vt:lpstr>Aptos</vt:lpstr>
      <vt:lpstr>Arial</vt:lpstr>
      <vt:lpstr>Calibri</vt:lpstr>
      <vt:lpstr>Calibri,Sans-Serif</vt:lpstr>
      <vt:lpstr>Courier New</vt:lpstr>
      <vt:lpstr>Courier New,monospace</vt:lpstr>
      <vt:lpstr>Wingdings</vt:lpstr>
      <vt:lpstr>Thème Office</vt:lpstr>
      <vt:lpstr>e-Meeting interrégional pour la concertation sur les cas complexes de Cancer &amp; Fertilité :  une initiative collaborative OncoPaca-Corse</vt:lpstr>
      <vt:lpstr>Contexte     </vt:lpstr>
      <vt:lpstr>Objectif &amp; méthode</vt:lpstr>
      <vt:lpstr>Présentation PowerPoint</vt:lpstr>
      <vt:lpstr>Fonctionnement</vt:lpstr>
      <vt:lpstr> Résultats </vt:lpstr>
      <vt:lpstr>Indicateurs</vt:lpstr>
      <vt:lpstr>Présentation PowerPoint</vt:lpstr>
      <vt:lpstr>Présentation PowerPoint</vt:lpstr>
      <vt:lpstr>D'autres modalités d'échanges pluriprofessionnels sont venues compléter depuis la plateforme</vt:lpstr>
      <vt:lpstr>Conclusion &amp; perspectives </vt:lpstr>
      <vt:lpstr>Merci pour votre écoute ! Contact : coordination.ercp.oncofertilité@outlook.fr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e-Meeting interrégional pour la concertation sur les cas complexes de Cancer &amp; Fertilité :  une initiative collaborative OncoPaca-Corse</dc:title>
  <dc:creator>Léa WEBER</dc:creator>
  <cp:lastModifiedBy>Léa PROUTEAU</cp:lastModifiedBy>
  <cp:revision>54</cp:revision>
  <cp:lastPrinted>2025-09-29T08:31:21Z</cp:lastPrinted>
  <dcterms:created xsi:type="dcterms:W3CDTF">2025-02-19T16:50:23Z</dcterms:created>
  <dcterms:modified xsi:type="dcterms:W3CDTF">2025-10-27T10:39:35Z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923323b0-3857-41e2-84e2-d245bba7b290</vt:lpwstr>
  </property>
  <property fmtid="{D5CDD505-2E9C-101B-9397-08002B2CF9AE}" pid="4" name="MediaServiceImageTags">
    <vt:lpwstr/>
  </property>
</Properties>
</file>